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drawings/drawing2.xml" ContentType="application/vnd.openxmlformats-officedocument.drawingml.chartshapes+xml"/>
  <Override PartName="/ppt/drawings/drawing1.xml" ContentType="application/vnd.openxmlformats-officedocument.drawingml.chartshapes+xml"/>
  <Override PartName="/ppt/drawings/drawing3.xml" ContentType="application/vnd.openxmlformats-officedocument.drawingml.chartshapes+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Override2.xml" ContentType="application/vnd.openxmlformats-officedocument.themeOverride+xml"/>
  <Override PartName="/ppt/charts/chart3.xml" ContentType="application/vnd.openxmlformats-officedocument.drawingml.chart+xml"/>
  <Override PartName="/ppt/charts/chart2.xml" ContentType="application/vnd.openxmlformats-officedocument.drawingml.chart+xml"/>
  <Override PartName="/ppt/theme/themeOverride3.xml" ContentType="application/vnd.openxmlformats-officedocument.themeOverrid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7" r:id="rId2"/>
    <p:sldId id="306" r:id="rId3"/>
    <p:sldId id="258" r:id="rId4"/>
    <p:sldId id="259" r:id="rId5"/>
    <p:sldId id="279" r:id="rId6"/>
    <p:sldId id="278" r:id="rId7"/>
    <p:sldId id="307" r:id="rId8"/>
    <p:sldId id="308" r:id="rId9"/>
    <p:sldId id="277" r:id="rId10"/>
    <p:sldId id="262" r:id="rId11"/>
    <p:sldId id="263" r:id="rId12"/>
    <p:sldId id="309" r:id="rId13"/>
    <p:sldId id="310" r:id="rId14"/>
    <p:sldId id="311" r:id="rId15"/>
    <p:sldId id="312" r:id="rId16"/>
    <p:sldId id="313" r:id="rId17"/>
    <p:sldId id="314" r:id="rId18"/>
    <p:sldId id="315" r:id="rId19"/>
    <p:sldId id="316" r:id="rId20"/>
    <p:sldId id="317" r:id="rId21"/>
    <p:sldId id="318" r:id="rId22"/>
    <p:sldId id="303" r:id="rId23"/>
    <p:sldId id="304" r:id="rId24"/>
    <p:sldId id="272" r:id="rId25"/>
    <p:sldId id="274" r:id="rId26"/>
    <p:sldId id="305" r:id="rId27"/>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orient="horz" pos="4201" userDrawn="1">
          <p15:clr>
            <a:srgbClr val="A4A3A4"/>
          </p15:clr>
        </p15:guide>
        <p15:guide id="9" orient="horz" pos="3929" userDrawn="1">
          <p15:clr>
            <a:srgbClr val="A4A3A4"/>
          </p15:clr>
        </p15:guide>
        <p15:guide id="10" orient="horz" pos="3838" userDrawn="1">
          <p15:clr>
            <a:srgbClr val="A4A3A4"/>
          </p15:clr>
        </p15:guide>
        <p15:guide id="11" pos="3840">
          <p15:clr>
            <a:srgbClr val="A4A3A4"/>
          </p15:clr>
        </p15:guide>
        <p15:guide id="12" pos="7287" userDrawn="1">
          <p15:clr>
            <a:srgbClr val="A4A3A4"/>
          </p15:clr>
        </p15:guide>
        <p15:guide id="13" pos="914" userDrawn="1">
          <p15:clr>
            <a:srgbClr val="A4A3A4"/>
          </p15:clr>
        </p15:guide>
        <p15:guide id="14" pos="42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Ivanoff" initials="T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99"/>
    <a:srgbClr val="339999"/>
    <a:srgbClr val="333333"/>
    <a:srgbClr val="33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87439" autoAdjust="0"/>
  </p:normalViewPr>
  <p:slideViewPr>
    <p:cSldViewPr snapToGrid="0" snapToObjects="1">
      <p:cViewPr>
        <p:scale>
          <a:sx n="195" d="100"/>
          <a:sy n="195" d="100"/>
        </p:scale>
        <p:origin x="-1128" y="-4448"/>
      </p:cViewPr>
      <p:guideLst>
        <p:guide orient="horz" pos="4201"/>
        <p:guide orient="horz" pos="3929"/>
        <p:guide orient="horz" pos="3838"/>
        <p:guide pos="3840"/>
        <p:guide pos="7287"/>
        <p:guide pos="914"/>
        <p:guide pos="422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heme" Target="theme/theme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presProps" Target="pres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1.xml"/><Relationship Id="rId3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tags" Target="tags/tag1.xml"/><Relationship Id="rId9" Type="http://schemas.openxmlformats.org/officeDocument/2006/relationships/slide" Target="slides/slide8.xml"/><Relationship Id="rId35" Type="http://schemas.openxmlformats.org/officeDocument/2006/relationships/tableStyles" Target="tableStyle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Users\taymaclean\Library\Group%20Containers\3L68KQB4HG.group.com.readdle.smartemail\databases\messagesData\1\14713\LRCUG.SlideCharts.24Oct2018.2.xlsx" TargetMode="External"/><Relationship Id="rId5"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29315399228"/>
          <c:y val="0.171522684789633"/>
          <c:w val="0.778337580585447"/>
          <c:h val="0.569273894796891"/>
        </c:manualLayout>
      </c:layout>
      <c:lineChart>
        <c:grouping val="standard"/>
        <c:varyColors val="0"/>
        <c:ser>
          <c:idx val="2"/>
          <c:order val="0"/>
          <c:tx>
            <c:strRef>
              <c:f>'Graph 1'!$C$4</c:f>
              <c:strCache>
                <c:ptCount val="1"/>
                <c:pt idx="0">
                  <c:v>Past Year</c:v>
                </c:pt>
              </c:strCache>
            </c:strRef>
          </c:tx>
          <c:spPr>
            <a:ln w="25400" cap="rnd">
              <a:solidFill>
                <a:srgbClr val="AAD26F"/>
              </a:solidFill>
              <a:round/>
            </a:ln>
            <a:effectLst/>
          </c:spPr>
          <c:marker>
            <c:symbol val="circle"/>
            <c:size val="10"/>
            <c:spPr>
              <a:solidFill>
                <a:schemeClr val="accent2"/>
              </a:solidFill>
              <a:ln>
                <a:noFill/>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1'!$C$5:$C$14</c:f>
              <c:numCache>
                <c:formatCode>0.0%</c:formatCode>
                <c:ptCount val="10"/>
                <c:pt idx="0">
                  <c:v>0.114</c:v>
                </c:pt>
                <c:pt idx="1">
                  <c:v>0.106</c:v>
                </c:pt>
                <c:pt idx="2">
                  <c:v>0.107</c:v>
                </c:pt>
                <c:pt idx="3">
                  <c:v>0.091</c:v>
                </c:pt>
                <c:pt idx="5">
                  <c:v>0.106</c:v>
                </c:pt>
                <c:pt idx="7">
                  <c:v>0.123</c:v>
                </c:pt>
                <c:pt idx="9">
                  <c:v>0.148</c:v>
                </c:pt>
              </c:numCache>
            </c:numRef>
          </c:val>
          <c:smooth val="0"/>
          <c:extLst xmlns:c16r2="http://schemas.microsoft.com/office/drawing/2015/06/chart">
            <c:ext xmlns:c16="http://schemas.microsoft.com/office/drawing/2014/chart" uri="{C3380CC4-5D6E-409C-BE32-E72D297353CC}">
              <c16:uniqueId val="{00000000-BDDE-4602-B27B-D0B48B7B81CC}"/>
            </c:ext>
          </c:extLst>
        </c:ser>
        <c:ser>
          <c:idx val="1"/>
          <c:order val="1"/>
          <c:tx>
            <c:strRef>
              <c:f>'Graph 1'!$B$4</c:f>
              <c:strCache>
                <c:ptCount val="1"/>
                <c:pt idx="0">
                  <c:v>Lifetime</c:v>
                </c:pt>
              </c:strCache>
            </c:strRef>
          </c:tx>
          <c:spPr>
            <a:ln w="25400" cap="rnd">
              <a:solidFill>
                <a:srgbClr val="006633"/>
              </a:solidFill>
              <a:round/>
            </a:ln>
            <a:effectLst/>
          </c:spPr>
          <c:marker>
            <c:symbol val="circle"/>
            <c:size val="10"/>
            <c:spPr>
              <a:solidFill>
                <a:srgbClr val="006633"/>
              </a:solidFill>
              <a:ln w="9525" cap="rnd">
                <a:solidFill>
                  <a:srgbClr val="006633"/>
                </a:solidFill>
                <a:headEnd type="oval" w="sm" len="sm"/>
                <a:tailEnd type="oval" w="sm" len="sm"/>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1'!$B$5:$B$14</c:f>
              <c:numCache>
                <c:formatCode>0.0%</c:formatCode>
                <c:ptCount val="10"/>
                <c:pt idx="0">
                  <c:v>0.439</c:v>
                </c:pt>
                <c:pt idx="1">
                  <c:v>0.424</c:v>
                </c:pt>
                <c:pt idx="2">
                  <c:v>0.415</c:v>
                </c:pt>
                <c:pt idx="3">
                  <c:v>0.394</c:v>
                </c:pt>
                <c:pt idx="5">
                  <c:v>0.412</c:v>
                </c:pt>
                <c:pt idx="7">
                  <c:v>0.445</c:v>
                </c:pt>
                <c:pt idx="9">
                  <c:v>0.466</c:v>
                </c:pt>
              </c:numCache>
            </c:numRef>
          </c:val>
          <c:smooth val="0"/>
          <c:extLst xmlns:c16r2="http://schemas.microsoft.com/office/drawing/2015/06/chart">
            <c:ext xmlns:c16="http://schemas.microsoft.com/office/drawing/2014/chart" uri="{C3380CC4-5D6E-409C-BE32-E72D297353CC}">
              <c16:uniqueId val="{00000001-BDDE-4602-B27B-D0B48B7B81CC}"/>
            </c:ext>
          </c:extLst>
        </c:ser>
        <c:dLbls>
          <c:showLegendKey val="0"/>
          <c:showVal val="0"/>
          <c:showCatName val="0"/>
          <c:showSerName val="0"/>
          <c:showPercent val="0"/>
          <c:showBubbleSize val="0"/>
        </c:dLbls>
        <c:marker val="1"/>
        <c:smooth val="0"/>
        <c:axId val="-1340295264"/>
        <c:axId val="-1340351952"/>
      </c:lineChart>
      <c:catAx>
        <c:axId val="-1340295264"/>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200" b="1" i="0" u="none" strike="noStrike" kern="1200" cap="all" baseline="0">
                <a:solidFill>
                  <a:schemeClr val="bg2">
                    <a:lumMod val="50000"/>
                  </a:schemeClr>
                </a:solidFill>
                <a:latin typeface="Helvetica" charset="0"/>
                <a:ea typeface="Helvetica" charset="0"/>
                <a:cs typeface="Helvetica" charset="0"/>
              </a:defRPr>
            </a:pPr>
            <a:endParaRPr lang="en-US"/>
          </a:p>
        </c:txPr>
        <c:crossAx val="-1340351952"/>
        <c:crosses val="autoZero"/>
        <c:auto val="1"/>
        <c:lblAlgn val="ctr"/>
        <c:lblOffset val="100"/>
        <c:noMultiLvlLbl val="0"/>
      </c:catAx>
      <c:valAx>
        <c:axId val="-1340351952"/>
        <c:scaling>
          <c:orientation val="minMax"/>
          <c:max val="0.6"/>
          <c:min val="0.0"/>
        </c:scaling>
        <c:delete val="0"/>
        <c:axPos val="l"/>
        <c:majorGridlines>
          <c:spPr>
            <a:ln w="9525" cap="flat" cmpd="sng" algn="ctr">
              <a:solidFill>
                <a:schemeClr val="accent3">
                  <a:lumMod val="40000"/>
                  <a:lumOff val="6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Helvetica Neue" charset="0"/>
                <a:ea typeface="Helvetica Neue" charset="0"/>
                <a:cs typeface="Helvetica Neue" charset="0"/>
              </a:defRPr>
            </a:pPr>
            <a:endParaRPr lang="en-US"/>
          </a:p>
        </c:txPr>
        <c:crossAx val="-13402952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nchor="ctr" anchorCtr="0"/>
    <a:lstStyle/>
    <a:p>
      <a:pPr>
        <a:defRPr sz="1200">
          <a:latin typeface="Helvetica" charset="0"/>
          <a:ea typeface="Helvetica" charset="0"/>
          <a:cs typeface="Helvetica"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1786267961641"/>
          <c:y val="0.13171584096735"/>
          <c:w val="0.799328191392955"/>
          <c:h val="0.641048319741744"/>
        </c:manualLayout>
      </c:layout>
      <c:scatterChart>
        <c:scatterStyle val="lineMarker"/>
        <c:varyColors val="0"/>
        <c:ser>
          <c:idx val="1"/>
          <c:order val="0"/>
          <c:tx>
            <c:v>15-24 (CADUMS)</c:v>
          </c:tx>
          <c:spPr>
            <a:ln w="25400" cap="flat" cmpd="sng" algn="ctr">
              <a:solidFill>
                <a:schemeClr val="accent1"/>
              </a:solidFill>
              <a:prstDash val="solid"/>
            </a:ln>
            <a:effectLst/>
          </c:spPr>
          <c:marker>
            <c:symbol val="circle"/>
            <c:size val="10"/>
            <c:spPr>
              <a:solidFill>
                <a:srgbClr val="336666"/>
              </a:solidFill>
              <a:ln w="25400" cap="flat" cmpd="sng" algn="ctr">
                <a:noFill/>
                <a:prstDash val="solid"/>
              </a:ln>
              <a:effectLst/>
            </c:spPr>
          </c:marker>
          <c:xVal>
            <c:numRef>
              <c:f>'Graph 2'!$B$6:$B$15</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2'!$C$6:$C$15</c:f>
              <c:numCache>
                <c:formatCode>0.0%</c:formatCode>
                <c:ptCount val="10"/>
                <c:pt idx="0">
                  <c:v>0.327</c:v>
                </c:pt>
                <c:pt idx="1">
                  <c:v>0.263</c:v>
                </c:pt>
                <c:pt idx="2">
                  <c:v>0.251</c:v>
                </c:pt>
                <c:pt idx="3">
                  <c:v>0.216</c:v>
                </c:pt>
              </c:numCache>
            </c:numRef>
          </c:yVal>
          <c:smooth val="0"/>
          <c:extLst xmlns:c16r2="http://schemas.microsoft.com/office/drawing/2015/06/chart">
            <c:ext xmlns:c16="http://schemas.microsoft.com/office/drawing/2014/chart" uri="{C3380CC4-5D6E-409C-BE32-E72D297353CC}">
              <c16:uniqueId val="{00000000-66A2-4EF2-A73C-E11AABA7CB64}"/>
            </c:ext>
          </c:extLst>
        </c:ser>
        <c:ser>
          <c:idx val="3"/>
          <c:order val="1"/>
          <c:tx>
            <c:v>25+ (CADUMS)</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2'!$B$18:$B$27</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2'!$C$18:$C$27</c:f>
              <c:numCache>
                <c:formatCode>0.0%</c:formatCode>
                <c:ptCount val="10"/>
                <c:pt idx="0">
                  <c:v>0.073</c:v>
                </c:pt>
                <c:pt idx="1">
                  <c:v>0.076</c:v>
                </c:pt>
                <c:pt idx="2">
                  <c:v>0.079</c:v>
                </c:pt>
                <c:pt idx="3">
                  <c:v>0.067</c:v>
                </c:pt>
                <c:pt idx="5">
                  <c:v>0.08</c:v>
                </c:pt>
                <c:pt idx="7">
                  <c:v>0.099</c:v>
                </c:pt>
              </c:numCache>
            </c:numRef>
          </c:yVal>
          <c:smooth val="0"/>
          <c:extLst xmlns:c16r2="http://schemas.microsoft.com/office/drawing/2015/06/chart">
            <c:ext xmlns:c16="http://schemas.microsoft.com/office/drawing/2014/chart" uri="{C3380CC4-5D6E-409C-BE32-E72D297353CC}">
              <c16:uniqueId val="{00000001-66A2-4EF2-A73C-E11AABA7CB64}"/>
            </c:ext>
          </c:extLst>
        </c:ser>
        <c:ser>
          <c:idx val="0"/>
          <c:order val="2"/>
          <c:tx>
            <c:v>15-19 (CTADS)</c:v>
          </c:tx>
          <c:spPr>
            <a:ln w="19050" cap="flat" cmpd="sng" algn="ctr">
              <a:solidFill>
                <a:schemeClr val="accent1"/>
              </a:solidFill>
              <a:prstDash val="solid"/>
            </a:ln>
            <a:effectLst/>
          </c:spPr>
          <c:marker>
            <c:symbol val="circle"/>
            <c:size val="10"/>
            <c:spPr>
              <a:solidFill>
                <a:schemeClr val="accent4"/>
              </a:solidFill>
              <a:ln w="19050" cap="flat" cmpd="sng" algn="ctr">
                <a:noFill/>
                <a:prstDash val="solid"/>
              </a:ln>
              <a:effectLst/>
            </c:spPr>
          </c:marker>
          <c:trendline>
            <c:spPr>
              <a:ln w="25400" cap="flat" cmpd="sng" algn="ctr">
                <a:solidFill>
                  <a:schemeClr val="accent4"/>
                </a:solidFill>
                <a:prstDash val="solid"/>
              </a:ln>
              <a:effectLst/>
            </c:spPr>
            <c:trendlineType val="linear"/>
            <c:dispRSqr val="0"/>
            <c:dispEq val="0"/>
          </c:trendline>
          <c:xVal>
            <c:numRef>
              <c:f>'Graph 2'!$B$31:$B$35</c:f>
              <c:numCache>
                <c:formatCode>General</c:formatCode>
                <c:ptCount val="5"/>
                <c:pt idx="0">
                  <c:v>2013.0</c:v>
                </c:pt>
                <c:pt idx="1">
                  <c:v>2014.0</c:v>
                </c:pt>
                <c:pt idx="2">
                  <c:v>2015.0</c:v>
                </c:pt>
                <c:pt idx="3">
                  <c:v>2016.0</c:v>
                </c:pt>
                <c:pt idx="4">
                  <c:v>2017.0</c:v>
                </c:pt>
              </c:numCache>
            </c:numRef>
          </c:xVal>
          <c:yVal>
            <c:numRef>
              <c:f>'Graph 2'!$C$31:$C$35</c:f>
              <c:numCache>
                <c:formatCode>General</c:formatCode>
                <c:ptCount val="5"/>
                <c:pt idx="0" formatCode="0.0%">
                  <c:v>0.224</c:v>
                </c:pt>
                <c:pt idx="2" formatCode="0.0%">
                  <c:v>0.206</c:v>
                </c:pt>
                <c:pt idx="4" formatCode="0.0%">
                  <c:v>0.194</c:v>
                </c:pt>
              </c:numCache>
            </c:numRef>
          </c:yVal>
          <c:smooth val="0"/>
          <c:extLst xmlns:c16r2="http://schemas.microsoft.com/office/drawing/2015/06/chart">
            <c:ext xmlns:c16="http://schemas.microsoft.com/office/drawing/2014/chart" uri="{C3380CC4-5D6E-409C-BE32-E72D297353CC}">
              <c16:uniqueId val="{00000002-66A2-4EF2-A73C-E11AABA7CB64}"/>
            </c:ext>
          </c:extLst>
        </c:ser>
        <c:ser>
          <c:idx val="2"/>
          <c:order val="3"/>
          <c:tx>
            <c:v>20-24 (CTADS)</c:v>
          </c:tx>
          <c:spPr>
            <a:ln w="19050" cap="flat" cmpd="sng" algn="ctr">
              <a:solidFill>
                <a:srgbClr val="339999"/>
              </a:solidFill>
              <a:prstDash val="solid"/>
            </a:ln>
            <a:effectLst/>
          </c:spPr>
          <c:marker>
            <c:symbol val="circle"/>
            <c:size val="10"/>
            <c:spPr>
              <a:solidFill>
                <a:srgbClr val="339999"/>
              </a:solidFill>
              <a:ln w="19050" cap="flat" cmpd="sng" algn="ctr">
                <a:noFill/>
                <a:prstDash val="solid"/>
              </a:ln>
              <a:effectLst/>
            </c:spPr>
          </c:marker>
          <c:trendline>
            <c:spPr>
              <a:ln w="25400" cap="flat" cmpd="sng" algn="ctr">
                <a:solidFill>
                  <a:srgbClr val="339999"/>
                </a:solidFill>
                <a:prstDash val="solid"/>
              </a:ln>
              <a:effectLst/>
            </c:spPr>
            <c:trendlineType val="linear"/>
            <c:dispRSqr val="0"/>
            <c:dispEq val="0"/>
          </c:trendline>
          <c:xVal>
            <c:numRef>
              <c:f>'Graph 2'!$B$38:$B$42</c:f>
              <c:numCache>
                <c:formatCode>General</c:formatCode>
                <c:ptCount val="5"/>
                <c:pt idx="0">
                  <c:v>2013.0</c:v>
                </c:pt>
                <c:pt idx="1">
                  <c:v>2014.0</c:v>
                </c:pt>
                <c:pt idx="2">
                  <c:v>2015.0</c:v>
                </c:pt>
                <c:pt idx="3">
                  <c:v>2016.0</c:v>
                </c:pt>
                <c:pt idx="4">
                  <c:v>2017.0</c:v>
                </c:pt>
              </c:numCache>
            </c:numRef>
          </c:xVal>
          <c:yVal>
            <c:numRef>
              <c:f>'Graph 2'!$C$38:$C$42</c:f>
              <c:numCache>
                <c:formatCode>General</c:formatCode>
                <c:ptCount val="5"/>
                <c:pt idx="0" formatCode="0.0%">
                  <c:v>0.262</c:v>
                </c:pt>
                <c:pt idx="2" formatCode="0.0%">
                  <c:v>0.297</c:v>
                </c:pt>
                <c:pt idx="4" formatCode="0.0%">
                  <c:v>0.332</c:v>
                </c:pt>
              </c:numCache>
            </c:numRef>
          </c:yVal>
          <c:smooth val="0"/>
          <c:extLst xmlns:c16r2="http://schemas.microsoft.com/office/drawing/2015/06/chart">
            <c:ext xmlns:c16="http://schemas.microsoft.com/office/drawing/2014/chart" uri="{C3380CC4-5D6E-409C-BE32-E72D297353CC}">
              <c16:uniqueId val="{00000003-66A2-4EF2-A73C-E11AABA7CB64}"/>
            </c:ext>
          </c:extLst>
        </c:ser>
        <c:ser>
          <c:idx val="4"/>
          <c:order val="4"/>
          <c:tx>
            <c:v>25+ (CTADS)</c:v>
          </c:tx>
          <c:spPr>
            <a:ln w="25400" cap="flat" cmpd="sng" algn="ctr">
              <a:solidFill>
                <a:schemeClr val="accent3"/>
              </a:solidFill>
              <a:prstDash val="solid"/>
            </a:ln>
            <a:effectLst/>
          </c:spPr>
          <c:marker>
            <c:symbol val="circle"/>
            <c:size val="10"/>
            <c:spPr>
              <a:solidFill>
                <a:schemeClr val="accent2"/>
              </a:solidFill>
              <a:ln w="25400" cap="flat" cmpd="sng" algn="ctr">
                <a:noFill/>
                <a:prstDash val="solid"/>
              </a:ln>
              <a:effectLst/>
            </c:spPr>
          </c:marker>
          <c:trendline>
            <c:spPr>
              <a:ln w="25400">
                <a:solidFill>
                  <a:schemeClr val="accent2"/>
                </a:solidFill>
              </a:ln>
            </c:spPr>
            <c:trendlineType val="linear"/>
            <c:dispRSqr val="0"/>
            <c:dispEq val="0"/>
          </c:trendline>
          <c:xVal>
            <c:numRef>
              <c:f>'Graph 2'!$B$45:$B$49</c:f>
              <c:numCache>
                <c:formatCode>General</c:formatCode>
                <c:ptCount val="5"/>
                <c:pt idx="0">
                  <c:v>2013.0</c:v>
                </c:pt>
                <c:pt idx="1">
                  <c:v>2014.0</c:v>
                </c:pt>
                <c:pt idx="2">
                  <c:v>2015.0</c:v>
                </c:pt>
                <c:pt idx="3">
                  <c:v>2016.0</c:v>
                </c:pt>
                <c:pt idx="4">
                  <c:v>2017.0</c:v>
                </c:pt>
              </c:numCache>
            </c:numRef>
          </c:xVal>
          <c:yVal>
            <c:numRef>
              <c:f>'Graph 2'!$C$45:$C$49</c:f>
              <c:numCache>
                <c:formatCode>General</c:formatCode>
                <c:ptCount val="5"/>
                <c:pt idx="0" formatCode="0.0%">
                  <c:v>0.08</c:v>
                </c:pt>
                <c:pt idx="2" formatCode="0.0%">
                  <c:v>0.099</c:v>
                </c:pt>
                <c:pt idx="4" formatCode="0.0%">
                  <c:v>0.127</c:v>
                </c:pt>
              </c:numCache>
            </c:numRef>
          </c:yVal>
          <c:smooth val="0"/>
          <c:extLst xmlns:c16r2="http://schemas.microsoft.com/office/drawing/2015/06/chart">
            <c:ext xmlns:c16="http://schemas.microsoft.com/office/drawing/2014/chart" uri="{C3380CC4-5D6E-409C-BE32-E72D297353CC}">
              <c16:uniqueId val="{00000004-66A2-4EF2-A73C-E11AABA7CB64}"/>
            </c:ext>
          </c:extLst>
        </c:ser>
        <c:dLbls>
          <c:showLegendKey val="0"/>
          <c:showVal val="0"/>
          <c:showCatName val="0"/>
          <c:showSerName val="0"/>
          <c:showPercent val="0"/>
          <c:showBubbleSize val="0"/>
        </c:dLbls>
        <c:axId val="-1276049872"/>
        <c:axId val="-1276044176"/>
      </c:scatterChart>
      <c:valAx>
        <c:axId val="-1276049872"/>
        <c:scaling>
          <c:orientation val="minMax"/>
          <c:max val="2017.0"/>
          <c:min val="2007.0"/>
        </c:scaling>
        <c:delete val="0"/>
        <c:axPos val="b"/>
        <c:numFmt formatCode="General" sourceLinked="1"/>
        <c:majorTickMark val="none"/>
        <c:minorTickMark val="none"/>
        <c:tickLblPos val="nextTo"/>
        <c:spPr>
          <a:ln>
            <a:noFill/>
          </a:ln>
        </c:spPr>
        <c:txPr>
          <a:bodyPr/>
          <a:lstStyle/>
          <a:p>
            <a:pPr>
              <a:defRPr>
                <a:solidFill>
                  <a:schemeClr val="bg2">
                    <a:lumMod val="50000"/>
                  </a:schemeClr>
                </a:solidFill>
              </a:defRPr>
            </a:pPr>
            <a:endParaRPr lang="en-US"/>
          </a:p>
        </c:txPr>
        <c:crossAx val="-1276044176"/>
        <c:crosses val="autoZero"/>
        <c:crossBetween val="midCat"/>
        <c:majorUnit val="1.0"/>
      </c:valAx>
      <c:valAx>
        <c:axId val="-1276044176"/>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a:solidFill>
                  <a:schemeClr val="bg2">
                    <a:lumMod val="50000"/>
                  </a:schemeClr>
                </a:solidFill>
              </a:defRPr>
            </a:pPr>
            <a:endParaRPr lang="en-US"/>
          </a:p>
        </c:txPr>
        <c:crossAx val="-1276049872"/>
        <c:crosses val="autoZero"/>
        <c:crossBetween val="midCat"/>
      </c:valAx>
    </c:plotArea>
    <c:plotVisOnly val="1"/>
    <c:dispBlanksAs val="gap"/>
    <c:showDLblsOverMax val="0"/>
  </c:chart>
  <c:txPr>
    <a:bodyPr/>
    <a:lstStyle/>
    <a:p>
      <a:pPr>
        <a:defRPr sz="1200" b="1" i="0">
          <a:latin typeface="Helvetica Neue" charset="0"/>
          <a:ea typeface="Helvetica Neue" charset="0"/>
          <a:cs typeface="Helvetica Neue"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3426868617542"/>
          <c:y val="0.126787356876806"/>
          <c:w val="0.787763793593187"/>
          <c:h val="0.65218116490955"/>
        </c:manualLayout>
      </c:layout>
      <c:scatterChart>
        <c:scatterStyle val="lineMarker"/>
        <c:varyColors val="0"/>
        <c:ser>
          <c:idx val="0"/>
          <c:order val="0"/>
          <c:tx>
            <c:v>Males - Lifetime Use</c:v>
          </c:tx>
          <c:spPr>
            <a:ln w="25400"/>
          </c:spPr>
          <c:marker>
            <c:symbol val="circle"/>
            <c:size val="10"/>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3'!$C$6:$C$15</c:f>
              <c:numCache>
                <c:formatCode>0.0%</c:formatCode>
                <c:ptCount val="10"/>
                <c:pt idx="0">
                  <c:v>0.493</c:v>
                </c:pt>
                <c:pt idx="1">
                  <c:v>0.48</c:v>
                </c:pt>
                <c:pt idx="2">
                  <c:v>0.488</c:v>
                </c:pt>
                <c:pt idx="3">
                  <c:v>0.455</c:v>
                </c:pt>
                <c:pt idx="5">
                  <c:v>0.485</c:v>
                </c:pt>
                <c:pt idx="7">
                  <c:v>0.521</c:v>
                </c:pt>
                <c:pt idx="9">
                  <c:v>0.524</c:v>
                </c:pt>
              </c:numCache>
            </c:numRef>
          </c:yVal>
          <c:smooth val="0"/>
          <c:extLst xmlns:c16r2="http://schemas.microsoft.com/office/drawing/2015/06/chart">
            <c:ext xmlns:c16="http://schemas.microsoft.com/office/drawing/2014/chart" uri="{C3380CC4-5D6E-409C-BE32-E72D297353CC}">
              <c16:uniqueId val="{00000000-0276-4392-87E2-F2434CABEB62}"/>
            </c:ext>
          </c:extLst>
        </c:ser>
        <c:ser>
          <c:idx val="1"/>
          <c:order val="1"/>
          <c:tx>
            <c:v>Males - Past Year Use</c:v>
          </c:tx>
          <c:spPr>
            <a:ln w="25400" cap="flat" cmpd="sng" algn="ctr">
              <a:solidFill>
                <a:schemeClr val="accent1"/>
              </a:solidFill>
              <a:prstDash val="solid"/>
            </a:ln>
            <a:effectLst/>
          </c:spPr>
          <c:marker>
            <c:symbol val="square"/>
            <c:size val="10"/>
            <c:spPr>
              <a:solidFill>
                <a:schemeClr val="accent1"/>
              </a:solidFill>
              <a:ln w="25400" cap="flat" cmpd="sng" algn="ctr">
                <a:solidFill>
                  <a:schemeClr val="accent1"/>
                </a:solidFill>
                <a:prstDash val="solid"/>
              </a:ln>
              <a:effectLst/>
            </c:spPr>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3'!$D$6:$D$15</c:f>
              <c:numCache>
                <c:formatCode>0.0%</c:formatCode>
                <c:ptCount val="10"/>
                <c:pt idx="0">
                  <c:v>0.144</c:v>
                </c:pt>
                <c:pt idx="1">
                  <c:v>0.142</c:v>
                </c:pt>
                <c:pt idx="2">
                  <c:v>0.146</c:v>
                </c:pt>
                <c:pt idx="3">
                  <c:v>0.122</c:v>
                </c:pt>
                <c:pt idx="5">
                  <c:v>0.139</c:v>
                </c:pt>
                <c:pt idx="7">
                  <c:v>0.149</c:v>
                </c:pt>
                <c:pt idx="9">
                  <c:v>0.187</c:v>
                </c:pt>
              </c:numCache>
            </c:numRef>
          </c:yVal>
          <c:smooth val="0"/>
          <c:extLst xmlns:c16r2="http://schemas.microsoft.com/office/drawing/2015/06/chart">
            <c:ext xmlns:c16="http://schemas.microsoft.com/office/drawing/2014/chart" uri="{C3380CC4-5D6E-409C-BE32-E72D297353CC}">
              <c16:uniqueId val="{00000001-0276-4392-87E2-F2434CABEB62}"/>
            </c:ext>
          </c:extLst>
        </c:ser>
        <c:ser>
          <c:idx val="2"/>
          <c:order val="2"/>
          <c:tx>
            <c:v>Females - Lifetime Use</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3'!$C$19:$C$28</c:f>
              <c:numCache>
                <c:formatCode>0.0%</c:formatCode>
                <c:ptCount val="10"/>
                <c:pt idx="0">
                  <c:v>0.388</c:v>
                </c:pt>
                <c:pt idx="1">
                  <c:v>0.372</c:v>
                </c:pt>
                <c:pt idx="2">
                  <c:v>0.345</c:v>
                </c:pt>
                <c:pt idx="3">
                  <c:v>0.336</c:v>
                </c:pt>
                <c:pt idx="5">
                  <c:v>0.341</c:v>
                </c:pt>
                <c:pt idx="7">
                  <c:v>0.372</c:v>
                </c:pt>
                <c:pt idx="9">
                  <c:v>0.409</c:v>
                </c:pt>
              </c:numCache>
            </c:numRef>
          </c:yVal>
          <c:smooth val="0"/>
          <c:extLst xmlns:c16r2="http://schemas.microsoft.com/office/drawing/2015/06/chart">
            <c:ext xmlns:c16="http://schemas.microsoft.com/office/drawing/2014/chart" uri="{C3380CC4-5D6E-409C-BE32-E72D297353CC}">
              <c16:uniqueId val="{00000002-0276-4392-87E2-F2434CABEB62}"/>
            </c:ext>
          </c:extLst>
        </c:ser>
        <c:ser>
          <c:idx val="3"/>
          <c:order val="3"/>
          <c:tx>
            <c:v>Females - Past Year Use</c:v>
          </c:tx>
          <c:spPr>
            <a:ln w="25400" cap="flat" cmpd="sng" algn="ctr">
              <a:solidFill>
                <a:schemeClr val="accent2"/>
              </a:solidFill>
              <a:prstDash val="solid"/>
            </a:ln>
            <a:effectLst/>
          </c:spPr>
          <c:marker>
            <c:symbol val="square"/>
            <c:size val="10"/>
            <c:spPr>
              <a:solidFill>
                <a:schemeClr val="accent2"/>
              </a:solidFill>
              <a:ln w="25400" cap="flat" cmpd="sng" algn="ctr">
                <a:solidFill>
                  <a:schemeClr val="accent2"/>
                </a:solid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3'!$D$19:$D$28</c:f>
              <c:numCache>
                <c:formatCode>0.0%</c:formatCode>
                <c:ptCount val="10"/>
                <c:pt idx="0">
                  <c:v>0.086</c:v>
                </c:pt>
                <c:pt idx="1">
                  <c:v>0.072</c:v>
                </c:pt>
                <c:pt idx="2">
                  <c:v>0.071</c:v>
                </c:pt>
                <c:pt idx="3">
                  <c:v>0.062</c:v>
                </c:pt>
                <c:pt idx="5">
                  <c:v>0.074</c:v>
                </c:pt>
                <c:pt idx="7">
                  <c:v>0.097</c:v>
                </c:pt>
                <c:pt idx="9">
                  <c:v>0.111</c:v>
                </c:pt>
              </c:numCache>
            </c:numRef>
          </c:yVal>
          <c:smooth val="0"/>
          <c:extLst xmlns:c16r2="http://schemas.microsoft.com/office/drawing/2015/06/chart">
            <c:ext xmlns:c16="http://schemas.microsoft.com/office/drawing/2014/chart" uri="{C3380CC4-5D6E-409C-BE32-E72D297353CC}">
              <c16:uniqueId val="{00000003-0276-4392-87E2-F2434CABEB62}"/>
            </c:ext>
          </c:extLst>
        </c:ser>
        <c:dLbls>
          <c:showLegendKey val="0"/>
          <c:showVal val="0"/>
          <c:showCatName val="0"/>
          <c:showSerName val="0"/>
          <c:showPercent val="0"/>
          <c:showBubbleSize val="0"/>
        </c:dLbls>
        <c:axId val="-1247494032"/>
        <c:axId val="-1247489760"/>
      </c:scatterChart>
      <c:valAx>
        <c:axId val="-1247494032"/>
        <c:scaling>
          <c:orientation val="minMax"/>
        </c:scaling>
        <c:delete val="0"/>
        <c:axPos val="b"/>
        <c:title>
          <c:tx>
            <c:rich>
              <a:bodyPr/>
              <a:lstStyle/>
              <a:p>
                <a:pPr>
                  <a:defRPr sz="1400">
                    <a:solidFill>
                      <a:schemeClr val="bg2">
                        <a:lumMod val="50000"/>
                      </a:schemeClr>
                    </a:solidFill>
                    <a:latin typeface="Helvetica Neue" charset="0"/>
                    <a:ea typeface="Helvetica Neue" charset="0"/>
                    <a:cs typeface="Helvetica Neue" charset="0"/>
                  </a:defRPr>
                </a:pPr>
                <a:r>
                  <a:rPr lang="fr-CA" dirty="0">
                    <a:latin typeface="Helvetica Neue" charset="0"/>
                    <a:ea typeface="Helvetica Neue" charset="0"/>
                    <a:cs typeface="Helvetica Neue" charset="0"/>
                  </a:rPr>
                  <a:t>Année</a:t>
                </a:r>
              </a:p>
            </c:rich>
          </c:tx>
          <c:layout>
            <c:manualLayout>
              <c:xMode val="edge"/>
              <c:yMode val="edge"/>
              <c:x val="0.451613608474578"/>
              <c:y val="0.869631345803075"/>
            </c:manualLayout>
          </c:layout>
          <c:overlay val="0"/>
        </c:title>
        <c:numFmt formatCode="General" sourceLinked="1"/>
        <c:majorTickMark val="none"/>
        <c:minorTickMark val="none"/>
        <c:tickLblPos val="nextTo"/>
        <c:txPr>
          <a:bodyPr/>
          <a:lstStyle/>
          <a:p>
            <a:pPr>
              <a:defRPr sz="1200" b="1">
                <a:solidFill>
                  <a:schemeClr val="bg2">
                    <a:lumMod val="50000"/>
                  </a:schemeClr>
                </a:solidFill>
                <a:latin typeface="Helvetica Neue" charset="0"/>
                <a:ea typeface="Helvetica Neue" charset="0"/>
                <a:cs typeface="Helvetica Neue" charset="0"/>
              </a:defRPr>
            </a:pPr>
            <a:endParaRPr lang="en-US"/>
          </a:p>
        </c:txPr>
        <c:crossAx val="-1247489760"/>
        <c:crosses val="autoZero"/>
        <c:crossBetween val="midCat"/>
      </c:valAx>
      <c:valAx>
        <c:axId val="-1247489760"/>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sz="1200" b="1" i="0">
                <a:solidFill>
                  <a:schemeClr val="bg2">
                    <a:lumMod val="50000"/>
                  </a:schemeClr>
                </a:solidFill>
                <a:latin typeface="Helvetica Neue" charset="0"/>
                <a:ea typeface="Helvetica Neue" charset="0"/>
                <a:cs typeface="Helvetica Neue" charset="0"/>
              </a:defRPr>
            </a:pPr>
            <a:endParaRPr lang="en-US"/>
          </a:p>
        </c:txPr>
        <c:crossAx val="-1247494032"/>
        <c:crosses val="autoZero"/>
        <c:crossBetween val="midCat"/>
      </c:valAx>
    </c:plotArea>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0.41388</cdr:x>
      <cdr:y>0.34445</cdr:y>
    </cdr:from>
    <cdr:to>
      <cdr:x>0.57528</cdr:x>
      <cdr:y>0.36532</cdr:y>
    </cdr:to>
    <cdr:cxnSp macro="">
      <cdr:nvCxnSpPr>
        <cdr:cNvPr id="2" name="Straight Connector 1">
          <a:extLst xmlns:a="http://schemas.openxmlformats.org/drawingml/2006/main">
            <a:ext uri="{FF2B5EF4-FFF2-40B4-BE49-F238E27FC236}">
              <a16:creationId xmlns:a16="http://schemas.microsoft.com/office/drawing/2014/main" xmlns="" id="{25261A85-739B-A840-B542-97B5B8658CA1}"/>
            </a:ext>
          </a:extLst>
        </cdr:cNvPr>
        <cdr:cNvCxnSpPr/>
      </cdr:nvCxnSpPr>
      <cdr:spPr>
        <a:xfrm xmlns:a="http://schemas.openxmlformats.org/drawingml/2006/main" flipV="1">
          <a:off x="3220727" y="1353461"/>
          <a:ext cx="1255941" cy="82025"/>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0.57594</cdr:x>
      <cdr:y>0.3151</cdr:y>
    </cdr:from>
    <cdr:to>
      <cdr:x>0.73301</cdr:x>
      <cdr:y>0.34201</cdr:y>
    </cdr:to>
    <cdr:cxnSp macro="">
      <cdr:nvCxnSpPr>
        <cdr:cNvPr id="4" name="Straight Connector 3">
          <a:extLst xmlns:a="http://schemas.openxmlformats.org/drawingml/2006/main">
            <a:ext uri="{FF2B5EF4-FFF2-40B4-BE49-F238E27FC236}">
              <a16:creationId xmlns:a16="http://schemas.microsoft.com/office/drawing/2014/main" xmlns="" id="{12ECDB0F-6D20-AA4C-BC8B-143145BA33D3}"/>
            </a:ext>
          </a:extLst>
        </cdr:cNvPr>
        <cdr:cNvCxnSpPr/>
      </cdr:nvCxnSpPr>
      <cdr:spPr>
        <a:xfrm xmlns:a="http://schemas.openxmlformats.org/drawingml/2006/main" flipV="1">
          <a:off x="4481790" y="1238132"/>
          <a:ext cx="1222316" cy="105752"/>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0.42398</cdr:x>
      <cdr:y>0.6347</cdr:y>
    </cdr:from>
    <cdr:to>
      <cdr:x>0.57738</cdr:x>
      <cdr:y>0.65301</cdr:y>
    </cdr:to>
    <cdr:cxnSp macro="">
      <cdr:nvCxnSpPr>
        <cdr:cNvPr id="7" name="Straight Connector 6">
          <a:extLst xmlns:a="http://schemas.openxmlformats.org/drawingml/2006/main">
            <a:ext uri="{FF2B5EF4-FFF2-40B4-BE49-F238E27FC236}">
              <a16:creationId xmlns:a16="http://schemas.microsoft.com/office/drawing/2014/main" xmlns="" id="{05470D48-6404-BD4C-9033-B5A7D8CF7CE5}"/>
            </a:ext>
          </a:extLst>
        </cdr:cNvPr>
        <cdr:cNvCxnSpPr/>
      </cdr:nvCxnSpPr>
      <cdr:spPr>
        <a:xfrm xmlns:a="http://schemas.openxmlformats.org/drawingml/2006/main" flipV="1">
          <a:off x="3299278" y="2493974"/>
          <a:ext cx="1193759" cy="71922"/>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0.57403</cdr:x>
      <cdr:y>0.62413</cdr:y>
    </cdr:from>
    <cdr:to>
      <cdr:x>0.72858</cdr:x>
      <cdr:y>0.63991</cdr:y>
    </cdr:to>
    <cdr:cxnSp macro="">
      <cdr:nvCxnSpPr>
        <cdr:cNvPr id="9" name="Straight Connector 8">
          <a:extLst xmlns:a="http://schemas.openxmlformats.org/drawingml/2006/main">
            <a:ext uri="{FF2B5EF4-FFF2-40B4-BE49-F238E27FC236}">
              <a16:creationId xmlns:a16="http://schemas.microsoft.com/office/drawing/2014/main" xmlns="" id="{6350EC82-A012-C448-9FFE-DF53BAE0DF03}"/>
            </a:ext>
          </a:extLst>
        </cdr:cNvPr>
        <cdr:cNvCxnSpPr/>
      </cdr:nvCxnSpPr>
      <cdr:spPr>
        <a:xfrm xmlns:a="http://schemas.openxmlformats.org/drawingml/2006/main" flipV="1">
          <a:off x="4466932" y="2452410"/>
          <a:ext cx="1202664" cy="6204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0.38881</cdr:x>
      <cdr:y>0.62879</cdr:y>
    </cdr:from>
    <cdr:to>
      <cdr:x>0.54597</cdr:x>
      <cdr:y>0.65161</cdr:y>
    </cdr:to>
    <cdr:cxnSp macro="">
      <cdr:nvCxnSpPr>
        <cdr:cNvPr id="5" name="Straight Connector 4">
          <a:extLst xmlns:a="http://schemas.openxmlformats.org/drawingml/2006/main">
            <a:ext uri="{FF2B5EF4-FFF2-40B4-BE49-F238E27FC236}">
              <a16:creationId xmlns:a16="http://schemas.microsoft.com/office/drawing/2014/main" xmlns="" id="{91CD8B1F-956D-AD47-AFE5-405C037C0861}"/>
            </a:ext>
          </a:extLst>
        </cdr:cNvPr>
        <cdr:cNvCxnSpPr/>
      </cdr:nvCxnSpPr>
      <cdr:spPr>
        <a:xfrm xmlns:a="http://schemas.openxmlformats.org/drawingml/2006/main" flipV="1">
          <a:off x="2713039" y="2685001"/>
          <a:ext cx="1096651" cy="97436"/>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0.61486</cdr:x>
      <cdr:y>0.78775</cdr:y>
    </cdr:from>
    <cdr:to>
      <cdr:x>0.63966</cdr:x>
      <cdr:y>0.84499</cdr:y>
    </cdr:to>
    <cdr:sp macro="" textlink="">
      <cdr:nvSpPr>
        <cdr:cNvPr id="3" name="TextBox 1"/>
        <cdr:cNvSpPr txBox="1"/>
      </cdr:nvSpPr>
      <cdr:spPr>
        <a:xfrm xmlns:a="http://schemas.openxmlformats.org/drawingml/2006/main">
          <a:off x="4579186" y="3600075"/>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0.67242</cdr:x>
      <cdr:y>0.78988</cdr:y>
    </cdr:from>
    <cdr:to>
      <cdr:x>0.69722</cdr:x>
      <cdr:y>0.84712</cdr:y>
    </cdr:to>
    <cdr:sp macro="" textlink="">
      <cdr:nvSpPr>
        <cdr:cNvPr id="5" name="TextBox 1"/>
        <cdr:cNvSpPr txBox="1"/>
      </cdr:nvSpPr>
      <cdr:spPr>
        <a:xfrm xmlns:a="http://schemas.openxmlformats.org/drawingml/2006/main">
          <a:off x="5007866"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0.49611</cdr:x>
      <cdr:y>0.78988</cdr:y>
    </cdr:from>
    <cdr:to>
      <cdr:x>0.52091</cdr:x>
      <cdr:y>0.84712</cdr:y>
    </cdr:to>
    <cdr:sp macro="" textlink="">
      <cdr:nvSpPr>
        <cdr:cNvPr id="6" name="TextBox 1"/>
        <cdr:cNvSpPr txBox="1"/>
      </cdr:nvSpPr>
      <cdr:spPr>
        <a:xfrm xmlns:a="http://schemas.openxmlformats.org/drawingml/2006/main">
          <a:off x="3694793"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0.35077</cdr:x>
      <cdr:y>0.25007</cdr:y>
    </cdr:from>
    <cdr:to>
      <cdr:x>0.5</cdr:x>
      <cdr:y>0.28432</cdr:y>
    </cdr:to>
    <cdr:cxnSp macro="">
      <cdr:nvCxnSpPr>
        <cdr:cNvPr id="7" name="Straight Connector 4">
          <a:extLst xmlns:a="http://schemas.openxmlformats.org/drawingml/2006/main">
            <a:ext uri="{FF2B5EF4-FFF2-40B4-BE49-F238E27FC236}">
              <a16:creationId xmlns:a16="http://schemas.microsoft.com/office/drawing/2014/main" xmlns="" id="{7F0D79E1-D89F-C74F-88B5-C220ACC2E388}"/>
            </a:ext>
          </a:extLst>
        </cdr:cNvPr>
        <cdr:cNvCxnSpPr/>
      </cdr:nvCxnSpPr>
      <cdr:spPr>
        <a:xfrm xmlns:a="http://schemas.openxmlformats.org/drawingml/2006/main" flipV="1">
          <a:off x="2612337" y="1142833"/>
          <a:ext cx="1111426" cy="15651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0.48667</cdr:x>
      <cdr:y>0.61238</cdr:y>
    </cdr:from>
    <cdr:to>
      <cdr:x>0.63504</cdr:x>
      <cdr:y>0.62621</cdr:y>
    </cdr:to>
    <cdr:cxnSp macro="">
      <cdr:nvCxnSpPr>
        <cdr:cNvPr id="8" name="Straight Connector 6">
          <a:extLst xmlns:a="http://schemas.openxmlformats.org/drawingml/2006/main">
            <a:ext uri="{FF2B5EF4-FFF2-40B4-BE49-F238E27FC236}">
              <a16:creationId xmlns:a16="http://schemas.microsoft.com/office/drawing/2014/main" xmlns="" id="{2F4BBC1A-D89A-734F-BB94-9B4C9AC02242}"/>
            </a:ext>
          </a:extLst>
        </cdr:cNvPr>
        <cdr:cNvCxnSpPr/>
      </cdr:nvCxnSpPr>
      <cdr:spPr>
        <a:xfrm xmlns:a="http://schemas.openxmlformats.org/drawingml/2006/main" flipV="1">
          <a:off x="3624470" y="2798638"/>
          <a:ext cx="1104991" cy="63207"/>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0.35077</cdr:x>
      <cdr:y>0.40509</cdr:y>
    </cdr:from>
    <cdr:to>
      <cdr:x>0.5</cdr:x>
      <cdr:y>0.4123</cdr:y>
    </cdr:to>
    <cdr:cxnSp macro="">
      <cdr:nvCxnSpPr>
        <cdr:cNvPr id="9" name="Straight Connector 8">
          <a:extLst xmlns:a="http://schemas.openxmlformats.org/drawingml/2006/main">
            <a:ext uri="{FF2B5EF4-FFF2-40B4-BE49-F238E27FC236}">
              <a16:creationId xmlns:a16="http://schemas.microsoft.com/office/drawing/2014/main" xmlns="" id="{D3E5C37F-956F-6A43-8AD8-C37D4C091BD0}"/>
            </a:ext>
          </a:extLst>
        </cdr:cNvPr>
        <cdr:cNvCxnSpPr/>
      </cdr:nvCxnSpPr>
      <cdr:spPr>
        <a:xfrm xmlns:a="http://schemas.openxmlformats.org/drawingml/2006/main" flipV="1">
          <a:off x="2612337" y="1851286"/>
          <a:ext cx="1111426" cy="32952"/>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0.49052</cdr:x>
      <cdr:y>0.67187</cdr:y>
    </cdr:from>
    <cdr:to>
      <cdr:x>0.63717</cdr:x>
      <cdr:y>0.70194</cdr:y>
    </cdr:to>
    <cdr:cxnSp macro="">
      <cdr:nvCxnSpPr>
        <cdr:cNvPr id="13" name="Straight Connector 12">
          <a:extLst xmlns:a="http://schemas.openxmlformats.org/drawingml/2006/main">
            <a:ext uri="{FF2B5EF4-FFF2-40B4-BE49-F238E27FC236}">
              <a16:creationId xmlns:a16="http://schemas.microsoft.com/office/drawing/2014/main" xmlns="" id="{AA89CBC4-FBF1-5841-817F-6A853BDA06A9}"/>
            </a:ext>
          </a:extLst>
        </cdr:cNvPr>
        <cdr:cNvCxnSpPr/>
      </cdr:nvCxnSpPr>
      <cdr:spPr>
        <a:xfrm xmlns:a="http://schemas.openxmlformats.org/drawingml/2006/main" flipV="1">
          <a:off x="3653142" y="3070486"/>
          <a:ext cx="1092234" cy="13741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0.34187</cdr:x>
      <cdr:y>0.62621</cdr:y>
    </cdr:from>
    <cdr:to>
      <cdr:x>0.5</cdr:x>
      <cdr:y>0.64459</cdr:y>
    </cdr:to>
    <cdr:cxnSp macro="">
      <cdr:nvCxnSpPr>
        <cdr:cNvPr id="15" name="Straight Connector 14">
          <a:extLst xmlns:a="http://schemas.openxmlformats.org/drawingml/2006/main">
            <a:ext uri="{FF2B5EF4-FFF2-40B4-BE49-F238E27FC236}">
              <a16:creationId xmlns:a16="http://schemas.microsoft.com/office/drawing/2014/main" xmlns="" id="{19A5830A-F115-8547-AD31-25FA7DDFAC9B}"/>
            </a:ext>
          </a:extLst>
        </cdr:cNvPr>
        <cdr:cNvCxnSpPr/>
      </cdr:nvCxnSpPr>
      <cdr:spPr>
        <a:xfrm xmlns:a="http://schemas.openxmlformats.org/drawingml/2006/main" flipV="1">
          <a:off x="2546090" y="2861845"/>
          <a:ext cx="1177673" cy="8399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cdr:x>
      <cdr:y>0.70071</cdr:y>
    </cdr:from>
    <cdr:to>
      <cdr:x>0.5</cdr:x>
      <cdr:y>0.71217</cdr:y>
    </cdr:to>
    <cdr:cxnSp macro="">
      <cdr:nvCxnSpPr>
        <cdr:cNvPr id="25" name="Straight Connector 24">
          <a:extLst xmlns:a="http://schemas.openxmlformats.org/drawingml/2006/main">
            <a:ext uri="{FF2B5EF4-FFF2-40B4-BE49-F238E27FC236}">
              <a16:creationId xmlns:a16="http://schemas.microsoft.com/office/drawing/2014/main" xmlns="" id="{5B0ECDAF-1789-5E43-B78C-8B6A7D55F6DF}"/>
            </a:ext>
          </a:extLst>
        </cdr:cNvPr>
        <cdr:cNvCxnSpPr/>
      </cdr:nvCxnSpPr>
      <cdr:spPr>
        <a:xfrm xmlns:a="http://schemas.openxmlformats.org/drawingml/2006/main" flipV="1">
          <a:off x="2621553" y="3202292"/>
          <a:ext cx="1102210" cy="5238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0.63946</cdr:x>
      <cdr:y>0.33385</cdr:y>
    </cdr:from>
    <cdr:to>
      <cdr:x>0.78105</cdr:x>
      <cdr:y>0.37225</cdr:y>
    </cdr:to>
    <cdr:cxnSp macro="">
      <cdr:nvCxnSpPr>
        <cdr:cNvPr id="21" name="Straight Connector 20">
          <a:extLst xmlns:a="http://schemas.openxmlformats.org/drawingml/2006/main">
            <a:ext uri="{FF2B5EF4-FFF2-40B4-BE49-F238E27FC236}">
              <a16:creationId xmlns:a16="http://schemas.microsoft.com/office/drawing/2014/main" xmlns="" id="{C0F95FD8-C809-204E-93CE-052303C3D5C1}"/>
            </a:ext>
          </a:extLst>
        </cdr:cNvPr>
        <cdr:cNvCxnSpPr/>
      </cdr:nvCxnSpPr>
      <cdr:spPr>
        <a:xfrm xmlns:a="http://schemas.openxmlformats.org/drawingml/2006/main" flipV="1">
          <a:off x="4762412" y="1525720"/>
          <a:ext cx="1054444" cy="175479"/>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Helvetica Neue Light"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E2E719-83E9-4D7F-B4CA-2113EF600EFD}" type="datetimeFigureOut">
              <a:rPr lang="en-US" smtClean="0">
                <a:latin typeface="Helvetica Neue Light" charset="0"/>
              </a:rPr>
              <a:t>4/16/19</a:t>
            </a:fld>
            <a:endParaRPr lang="en-US" dirty="0">
              <a:latin typeface="Helvetica Neue Light"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Helvetica Neue Light"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FF7F1B-53E7-46C9-BBA8-1FA998B7E84B}" type="slidenum">
              <a:rPr lang="en-US" smtClean="0">
                <a:latin typeface="Helvetica Neue Light" charset="0"/>
              </a:rPr>
              <a:t>‹#›</a:t>
            </a:fld>
            <a:endParaRPr lang="en-US" dirty="0">
              <a:latin typeface="Helvetica Neue Light" charset="0"/>
            </a:endParaRPr>
          </a:p>
        </p:txBody>
      </p:sp>
    </p:spTree>
    <p:extLst>
      <p:ext uri="{BB962C8B-B14F-4D97-AF65-F5344CB8AC3E}">
        <p14:creationId xmlns:p14="http://schemas.microsoft.com/office/powerpoint/2010/main" val="289139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Helvetica Neue Light"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Helvetica Neue Light" charset="0"/>
              </a:defRPr>
            </a:lvl1pPr>
          </a:lstStyle>
          <a:p>
            <a:fld id="{CB222DA6-1BA0-034B-AFA5-C03EF4877E19}" type="datetimeFigureOut">
              <a:rPr lang="en-US" smtClean="0"/>
              <a:pPr/>
              <a:t>4/16/19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Helvetica Neue Light"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Helvetica Neue Light" charset="0"/>
              </a:defRPr>
            </a:lvl1pPr>
          </a:lstStyle>
          <a:p>
            <a:fld id="{0CC618EA-D00F-434D-B8E6-6761D03C6823}" type="slidenum">
              <a:rPr lang="en-US" smtClean="0"/>
              <a:pPr/>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Light" charset="0"/>
        <a:ea typeface="+mn-ea"/>
        <a:cs typeface="+mn-cs"/>
      </a:defRPr>
    </a:lvl1pPr>
    <a:lvl2pPr marL="457200" algn="l" defTabSz="914400" rtl="0" eaLnBrk="1" latinLnBrk="0" hangingPunct="1">
      <a:defRPr sz="1200" b="0" i="0" kern="1200">
        <a:solidFill>
          <a:schemeClr val="tx1"/>
        </a:solidFill>
        <a:latin typeface="Helvetica Neue Light" charset="0"/>
        <a:ea typeface="+mn-ea"/>
        <a:cs typeface="+mn-cs"/>
      </a:defRPr>
    </a:lvl2pPr>
    <a:lvl3pPr marL="914400" algn="l" defTabSz="914400" rtl="0" eaLnBrk="1" latinLnBrk="0" hangingPunct="1">
      <a:defRPr sz="1200" b="0" i="0" kern="1200">
        <a:solidFill>
          <a:schemeClr val="tx1"/>
        </a:solidFill>
        <a:latin typeface="Helvetica Neue Light" charset="0"/>
        <a:ea typeface="+mn-ea"/>
        <a:cs typeface="+mn-cs"/>
      </a:defRPr>
    </a:lvl3pPr>
    <a:lvl4pPr marL="1371600" algn="l" defTabSz="914400" rtl="0" eaLnBrk="1" latinLnBrk="0" hangingPunct="1">
      <a:defRPr sz="1200" b="0" i="0" kern="1200">
        <a:solidFill>
          <a:schemeClr val="tx1"/>
        </a:solidFill>
        <a:latin typeface="Helvetica Neue Light" charset="0"/>
        <a:ea typeface="+mn-ea"/>
        <a:cs typeface="+mn-cs"/>
      </a:defRPr>
    </a:lvl4pPr>
    <a:lvl5pPr marL="1828800" algn="l" defTabSz="914400" rtl="0" eaLnBrk="1" latinLnBrk="0" hangingPunct="1">
      <a:defRPr sz="1200" b="0" i="0" kern="1200">
        <a:solidFill>
          <a:schemeClr val="tx1"/>
        </a:solidFill>
        <a:latin typeface="Helvetica Neue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1</a:t>
            </a:fld>
            <a:endParaRPr lang="en-US" dirty="0"/>
          </a:p>
        </p:txBody>
      </p:sp>
    </p:spTree>
    <p:extLst>
      <p:ext uri="{BB962C8B-B14F-4D97-AF65-F5344CB8AC3E}">
        <p14:creationId xmlns:p14="http://schemas.microsoft.com/office/powerpoint/2010/main" val="137764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pPr/>
              <a:t>13</a:t>
            </a:fld>
            <a:endParaRPr lang="en-US" dirty="0"/>
          </a:p>
        </p:txBody>
      </p:sp>
    </p:spTree>
    <p:extLst>
      <p:ext uri="{BB962C8B-B14F-4D97-AF65-F5344CB8AC3E}">
        <p14:creationId xmlns:p14="http://schemas.microsoft.com/office/powerpoint/2010/main" val="173265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pPr/>
              <a:t>14</a:t>
            </a:fld>
            <a:endParaRPr lang="en-US" dirty="0"/>
          </a:p>
        </p:txBody>
      </p:sp>
    </p:spTree>
    <p:extLst>
      <p:ext uri="{BB962C8B-B14F-4D97-AF65-F5344CB8AC3E}">
        <p14:creationId xmlns:p14="http://schemas.microsoft.com/office/powerpoint/2010/main" val="134557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pPr/>
              <a:t>15</a:t>
            </a:fld>
            <a:endParaRPr lang="en-US" dirty="0"/>
          </a:p>
        </p:txBody>
      </p:sp>
    </p:spTree>
    <p:extLst>
      <p:ext uri="{BB962C8B-B14F-4D97-AF65-F5344CB8AC3E}">
        <p14:creationId xmlns:p14="http://schemas.microsoft.com/office/powerpoint/2010/main" val="12075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618EA-D00F-434D-B8E6-6761D03C6823}" type="slidenum">
              <a:rPr lang="en-US" smtClean="0"/>
              <a:pPr/>
              <a:t>2</a:t>
            </a:fld>
            <a:endParaRPr lang="en-US" dirty="0"/>
          </a:p>
        </p:txBody>
      </p:sp>
    </p:spTree>
    <p:extLst>
      <p:ext uri="{BB962C8B-B14F-4D97-AF65-F5344CB8AC3E}">
        <p14:creationId xmlns:p14="http://schemas.microsoft.com/office/powerpoint/2010/main" val="90686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3</a:t>
            </a:fld>
            <a:endParaRPr lang="en-US" dirty="0"/>
          </a:p>
        </p:txBody>
      </p:sp>
    </p:spTree>
    <p:extLst>
      <p:ext uri="{BB962C8B-B14F-4D97-AF65-F5344CB8AC3E}">
        <p14:creationId xmlns:p14="http://schemas.microsoft.com/office/powerpoint/2010/main" val="207861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4</a:t>
            </a:fld>
            <a:endParaRPr lang="en-US" dirty="0"/>
          </a:p>
        </p:txBody>
      </p:sp>
    </p:spTree>
    <p:extLst>
      <p:ext uri="{BB962C8B-B14F-4D97-AF65-F5344CB8AC3E}">
        <p14:creationId xmlns:p14="http://schemas.microsoft.com/office/powerpoint/2010/main" val="9242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5</a:t>
            </a:fld>
            <a:endParaRPr lang="en-US" dirty="0"/>
          </a:p>
        </p:txBody>
      </p:sp>
    </p:spTree>
    <p:extLst>
      <p:ext uri="{BB962C8B-B14F-4D97-AF65-F5344CB8AC3E}">
        <p14:creationId xmlns:p14="http://schemas.microsoft.com/office/powerpoint/2010/main" val="61217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6</a:t>
            </a:fld>
            <a:endParaRPr lang="en-US" dirty="0"/>
          </a:p>
        </p:txBody>
      </p:sp>
    </p:spTree>
    <p:extLst>
      <p:ext uri="{BB962C8B-B14F-4D97-AF65-F5344CB8AC3E}">
        <p14:creationId xmlns:p14="http://schemas.microsoft.com/office/powerpoint/2010/main" val="83935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7</a:t>
            </a:fld>
            <a:endParaRPr lang="en-US" dirty="0"/>
          </a:p>
        </p:txBody>
      </p:sp>
    </p:spTree>
    <p:extLst>
      <p:ext uri="{BB962C8B-B14F-4D97-AF65-F5344CB8AC3E}">
        <p14:creationId xmlns:p14="http://schemas.microsoft.com/office/powerpoint/2010/main" val="173666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t>8</a:t>
            </a:fld>
            <a:endParaRPr lang="en-US" dirty="0"/>
          </a:p>
        </p:txBody>
      </p:sp>
    </p:spTree>
    <p:extLst>
      <p:ext uri="{BB962C8B-B14F-4D97-AF65-F5344CB8AC3E}">
        <p14:creationId xmlns:p14="http://schemas.microsoft.com/office/powerpoint/2010/main" val="65181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618EA-D00F-434D-B8E6-6761D03C6823}" type="slidenum">
              <a:rPr lang="en-US" smtClean="0"/>
              <a:pPr/>
              <a:t>12</a:t>
            </a:fld>
            <a:endParaRPr lang="en-US" dirty="0"/>
          </a:p>
        </p:txBody>
      </p:sp>
    </p:spTree>
    <p:extLst>
      <p:ext uri="{BB962C8B-B14F-4D97-AF65-F5344CB8AC3E}">
        <p14:creationId xmlns:p14="http://schemas.microsoft.com/office/powerpoint/2010/main" val="11187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727136"/>
      </p:ext>
    </p:extLst>
  </p:cSld>
  <p:clrMapOvr>
    <a:masterClrMapping/>
  </p:clrMapOvr>
  <p:extLst mod="1">
    <p:ext uri="{DCECCB84-F9BA-43D5-87BE-67443E8EF086}">
      <p15:sldGuideLst xmlns:p15="http://schemas.microsoft.com/office/powerpoint/2012/main">
        <p15:guide id="1" pos="665" userDrawn="1">
          <p15:clr>
            <a:srgbClr val="FBAE40"/>
          </p15:clr>
        </p15:guide>
        <p15:guide id="2" pos="3454" userDrawn="1">
          <p15:clr>
            <a:srgbClr val="FBAE40"/>
          </p15:clr>
        </p15:guide>
        <p15:guide id="3" orient="horz" pos="1162" userDrawn="1">
          <p15:clr>
            <a:srgbClr val="FBAE40"/>
          </p15:clr>
        </p15:guide>
        <p15:guide id="4" orient="horz" pos="3838" userDrawn="1">
          <p15:clr>
            <a:srgbClr val="FBAE40"/>
          </p15:clr>
        </p15:guide>
        <p15:guide id="5" pos="1118" userDrawn="1">
          <p15:clr>
            <a:srgbClr val="FBAE40"/>
          </p15:clr>
        </p15:guide>
        <p15:guide id="6" pos="3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0" name="Rectangle 9"/>
          <p:cNvSpPr/>
          <p:nvPr userDrawn="1"/>
        </p:nvSpPr>
        <p:spPr>
          <a:xfrm>
            <a:off x="-324001" y="631426"/>
            <a:ext cx="3680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1" name="Rectangle 10"/>
          <p:cNvSpPr/>
          <p:nvPr userDrawn="1"/>
        </p:nvSpPr>
        <p:spPr>
          <a:xfrm>
            <a:off x="-324001" y="415902"/>
            <a:ext cx="1612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2" name="Rectangle 11"/>
          <p:cNvSpPr/>
          <p:nvPr userDrawn="1"/>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3" name="TextBox 12"/>
          <p:cNvSpPr txBox="1"/>
          <p:nvPr userDrawn="1"/>
        </p:nvSpPr>
        <p:spPr>
          <a:xfrm>
            <a:off x="1338391" y="391305"/>
            <a:ext cx="429895" cy="307777"/>
          </a:xfrm>
          <a:prstGeom prst="rect">
            <a:avLst/>
          </a:prstGeom>
          <a:noFill/>
        </p:spPr>
        <p:txBody>
          <a:bodyPr wrap="square" rtlCol="0">
            <a:spAutoFit/>
          </a:bodyPr>
          <a:lstStyle/>
          <a:p>
            <a:pPr algn="ctr"/>
            <a:fld id="{B6CF7F59-4BF7-7E44-AD29-7BE447580EBA}" type="slidenum">
              <a:rPr lang="en-US" sz="1400" b="1" smtClean="0">
                <a:latin typeface="Helvetica Neue" charset="0"/>
                <a:ea typeface="Helvetica Neue" charset="0"/>
                <a:cs typeface="Helvetica Neue" charset="0"/>
              </a:rPr>
              <a:t>‹#›</a:t>
            </a:fld>
            <a:endParaRPr lang="en-US" sz="1400" b="1" dirty="0">
              <a:latin typeface="Helvetica Neue" charset="0"/>
              <a:ea typeface="Helvetica Neue" charset="0"/>
              <a:cs typeface="Helvetica Neue" charset="0"/>
            </a:endParaRPr>
          </a:p>
        </p:txBody>
      </p:sp>
      <p:sp>
        <p:nvSpPr>
          <p:cNvPr id="16"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endParaRPr lang="en-US" dirty="0"/>
          </a:p>
        </p:txBody>
      </p:sp>
    </p:spTree>
    <p:extLst>
      <p:ext uri="{BB962C8B-B14F-4D97-AF65-F5344CB8AC3E}">
        <p14:creationId xmlns:p14="http://schemas.microsoft.com/office/powerpoint/2010/main" val="8514292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50" userDrawn="1">
          <p15:clr>
            <a:srgbClr val="FBAE40"/>
          </p15:clr>
        </p15:guide>
        <p15:guide id="3" pos="7015" userDrawn="1">
          <p15:clr>
            <a:srgbClr val="FBAE40"/>
          </p15:clr>
        </p15:guide>
        <p15:guide id="4" pos="35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ted List">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1544638" y="1573756"/>
            <a:ext cx="3641725" cy="4663532"/>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endParaRPr lang="en-US" dirty="0"/>
          </a:p>
        </p:txBody>
      </p:sp>
      <p:sp>
        <p:nvSpPr>
          <p:cNvPr id="19" name="Text Placeholder 18"/>
          <p:cNvSpPr>
            <a:spLocks noGrp="1"/>
          </p:cNvSpPr>
          <p:nvPr>
            <p:ph type="body" sz="quarter" idx="11"/>
          </p:nvPr>
        </p:nvSpPr>
        <p:spPr>
          <a:xfrm>
            <a:off x="6069013" y="1573213"/>
            <a:ext cx="5360987" cy="4664075"/>
          </a:xfrm>
          <a:prstGeom prst="rect">
            <a:avLst/>
          </a:prstGeom>
        </p:spPr>
        <p:txBody>
          <a:bodyPr/>
          <a:lstStyle>
            <a:lvl1pPr marL="228600" indent="-228600">
              <a:buClr>
                <a:schemeClr val="accent2"/>
              </a:buClr>
              <a:buFont typeface="Arial" charset="0"/>
              <a:buChar char="•"/>
              <a:defRPr sz="1800" b="0" i="0" baseline="0">
                <a:latin typeface="Helvetica Neue Light" charset="0"/>
                <a:ea typeface="Helvetica Neue Light" charset="0"/>
                <a:cs typeface="Helvetica Neue Light" charset="0"/>
              </a:defRPr>
            </a:lvl1pPr>
            <a:lvl2pPr>
              <a:defRPr sz="1800" b="0" i="0">
                <a:latin typeface="Helvetica Neue Light" charset="0"/>
                <a:ea typeface="Helvetica Neue Light" charset="0"/>
                <a:cs typeface="Helvetica Neue Light" charset="0"/>
              </a:defRPr>
            </a:lvl2pPr>
            <a:lvl3pPr>
              <a:defRPr sz="1800" b="0" i="0">
                <a:latin typeface="Helvetica Neue Light" charset="0"/>
                <a:ea typeface="Helvetica Neue Light" charset="0"/>
                <a:cs typeface="Helvetica Neue Light" charset="0"/>
              </a:defRPr>
            </a:lvl3pPr>
            <a:lvl4pPr>
              <a:defRPr sz="1800" b="0" i="0">
                <a:latin typeface="Helvetica Neue Light" charset="0"/>
                <a:ea typeface="Helvetica Neue Light" charset="0"/>
                <a:cs typeface="Helvetica Neue Light" charset="0"/>
              </a:defRPr>
            </a:lvl4pPr>
            <a:lvl5pPr>
              <a:defRPr sz="1800" b="0" i="0">
                <a:latin typeface="Helvetica Neue Light" charset="0"/>
                <a:ea typeface="Helvetica Neue Light" charset="0"/>
                <a:cs typeface="Helvetica Neue Light" charset="0"/>
              </a:defRPr>
            </a:lvl5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
        <p:nvSpPr>
          <p:cNvPr id="20" name="Rectangle 19"/>
          <p:cNvSpPr/>
          <p:nvPr userDrawn="1"/>
        </p:nvSpPr>
        <p:spPr>
          <a:xfrm>
            <a:off x="-324001" y="631426"/>
            <a:ext cx="3680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21" name="Rectangle 20"/>
          <p:cNvSpPr/>
          <p:nvPr userDrawn="1"/>
        </p:nvSpPr>
        <p:spPr>
          <a:xfrm>
            <a:off x="-324001" y="415902"/>
            <a:ext cx="1612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22" name="Rectangle 21"/>
          <p:cNvSpPr/>
          <p:nvPr userDrawn="1"/>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23" name="TextBox 22"/>
          <p:cNvSpPr txBox="1"/>
          <p:nvPr userDrawn="1"/>
        </p:nvSpPr>
        <p:spPr>
          <a:xfrm>
            <a:off x="1338391" y="391305"/>
            <a:ext cx="429895" cy="307777"/>
          </a:xfrm>
          <a:prstGeom prst="rect">
            <a:avLst/>
          </a:prstGeom>
          <a:noFill/>
        </p:spPr>
        <p:txBody>
          <a:bodyPr wrap="square" rtlCol="0">
            <a:spAutoFit/>
          </a:bodyPr>
          <a:lstStyle/>
          <a:p>
            <a:pPr algn="ctr"/>
            <a:fld id="{B6CF7F59-4BF7-7E44-AD29-7BE447580EBA}" type="slidenum">
              <a:rPr lang="en-US" sz="1400" b="1" smtClean="0">
                <a:latin typeface="Helvetica Neue" charset="0"/>
                <a:ea typeface="Helvetica Neue" charset="0"/>
                <a:cs typeface="Helvetica Neue" charset="0"/>
              </a:rPr>
              <a:t>‹#›</a:t>
            </a:fld>
            <a:endParaRPr lang="en-US" sz="1400" b="1" dirty="0">
              <a:latin typeface="Helvetica Neue" charset="0"/>
              <a:ea typeface="Helvetica Neue" charset="0"/>
              <a:cs typeface="Helvetica Neue" charset="0"/>
            </a:endParaRPr>
          </a:p>
        </p:txBody>
      </p:sp>
      <p:sp>
        <p:nvSpPr>
          <p:cNvPr id="24" name="Text Placeholder 15"/>
          <p:cNvSpPr>
            <a:spLocks noGrp="1"/>
          </p:cNvSpPr>
          <p:nvPr>
            <p:ph type="body" sz="quarter" idx="12"/>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endParaRPr lang="en-US" dirty="0"/>
          </a:p>
        </p:txBody>
      </p:sp>
    </p:spTree>
    <p:extLst>
      <p:ext uri="{BB962C8B-B14F-4D97-AF65-F5344CB8AC3E}">
        <p14:creationId xmlns:p14="http://schemas.microsoft.com/office/powerpoint/2010/main" val="694449296"/>
      </p:ext>
    </p:extLst>
  </p:cSld>
  <p:clrMapOvr>
    <a:masterClrMapping/>
  </p:clrMapOvr>
  <p:extLst mod="1">
    <p:ext uri="{DCECCB84-F9BA-43D5-87BE-67443E8EF086}">
      <p15:sldGuideLst xmlns:p15="http://schemas.microsoft.com/office/powerpoint/2012/main">
        <p15:guide id="1" orient="horz" pos="981" userDrawn="1">
          <p15:clr>
            <a:srgbClr val="FBAE40"/>
          </p15:clr>
        </p15:guide>
        <p15:guide id="2" orient="horz" pos="39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4735666" y="1140569"/>
            <a:ext cx="4422775" cy="1980142"/>
          </a:xfrm>
          <a:prstGeom prst="rect">
            <a:avLst/>
          </a:prstGeom>
        </p:spPr>
        <p:txBody>
          <a:bodyPr/>
          <a:lstStyle>
            <a:lvl1pPr marL="0" indent="0">
              <a:buNone/>
              <a:defRPr sz="15000" b="0" i="0">
                <a:solidFill>
                  <a:schemeClr val="bg1">
                    <a:lumMod val="95000"/>
                  </a:schemeClr>
                </a:solidFill>
                <a:latin typeface="Helvetica Neue Light" charset="0"/>
                <a:ea typeface="Helvetica Neue Light" charset="0"/>
                <a:cs typeface="Helvetica Neue Light"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dirty="0"/>
              <a:t>#</a:t>
            </a:r>
          </a:p>
        </p:txBody>
      </p:sp>
      <p:sp>
        <p:nvSpPr>
          <p:cNvPr id="9" name="Rectangle 8"/>
          <p:cNvSpPr/>
          <p:nvPr userDrawn="1"/>
        </p:nvSpPr>
        <p:spPr>
          <a:xfrm>
            <a:off x="-324001" y="631426"/>
            <a:ext cx="3680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0" name="Rectangle 9"/>
          <p:cNvSpPr/>
          <p:nvPr userDrawn="1"/>
        </p:nvSpPr>
        <p:spPr>
          <a:xfrm>
            <a:off x="-324001" y="415902"/>
            <a:ext cx="1612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1" name="Rectangle 10"/>
          <p:cNvSpPr/>
          <p:nvPr userDrawn="1"/>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ight" charset="0"/>
            </a:endParaRPr>
          </a:p>
        </p:txBody>
      </p:sp>
      <p:sp>
        <p:nvSpPr>
          <p:cNvPr id="12" name="TextBox 11"/>
          <p:cNvSpPr txBox="1"/>
          <p:nvPr userDrawn="1"/>
        </p:nvSpPr>
        <p:spPr>
          <a:xfrm>
            <a:off x="1338391" y="391305"/>
            <a:ext cx="429895" cy="307777"/>
          </a:xfrm>
          <a:prstGeom prst="rect">
            <a:avLst/>
          </a:prstGeom>
          <a:noFill/>
        </p:spPr>
        <p:txBody>
          <a:bodyPr wrap="square" rtlCol="0">
            <a:spAutoFit/>
          </a:bodyPr>
          <a:lstStyle/>
          <a:p>
            <a:pPr algn="ctr"/>
            <a:fld id="{B6CF7F59-4BF7-7E44-AD29-7BE447580EBA}" type="slidenum">
              <a:rPr lang="en-US" sz="1400" b="1" smtClean="0">
                <a:latin typeface="Helvetica Neue" charset="0"/>
                <a:ea typeface="Helvetica Neue" charset="0"/>
                <a:cs typeface="Helvetica Neue" charset="0"/>
              </a:rPr>
              <a:t>‹#›</a:t>
            </a:fld>
            <a:endParaRPr lang="en-US" sz="1400" b="1" dirty="0">
              <a:latin typeface="Helvetica Neue" charset="0"/>
              <a:ea typeface="Helvetica Neue" charset="0"/>
              <a:cs typeface="Helvetica Neue" charset="0"/>
            </a:endParaRPr>
          </a:p>
        </p:txBody>
      </p:sp>
      <p:sp>
        <p:nvSpPr>
          <p:cNvPr id="13"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endParaRPr lang="en-US" dirty="0"/>
          </a:p>
        </p:txBody>
      </p:sp>
      <p:sp>
        <p:nvSpPr>
          <p:cNvPr id="17" name="Text Placeholder 16"/>
          <p:cNvSpPr>
            <a:spLocks noGrp="1"/>
          </p:cNvSpPr>
          <p:nvPr>
            <p:ph type="body" sz="quarter" idx="12"/>
          </p:nvPr>
        </p:nvSpPr>
        <p:spPr>
          <a:xfrm>
            <a:off x="5483225" y="2151401"/>
            <a:ext cx="5878513" cy="3876866"/>
          </a:xfrm>
          <a:prstGeom prst="rect">
            <a:avLst/>
          </a:prstGeom>
        </p:spPr>
        <p:txBody>
          <a:bodyPr anchor="t" anchorCtr="0">
            <a:normAutofit/>
          </a:bodyPr>
          <a:lstStyle>
            <a:lvl1pPr marL="0" indent="0">
              <a:buNone/>
              <a:defRPr sz="3600" b="1" i="0">
                <a:latin typeface="Helvetica Neue" charset="0"/>
                <a:ea typeface="Helvetica Neue" charset="0"/>
                <a:cs typeface="Helvetica Neue" charset="0"/>
              </a:defRPr>
            </a:lvl1pPr>
            <a:lvl2pPr marL="457200" indent="0">
              <a:buNone/>
              <a:defRPr sz="2400" b="1" i="0">
                <a:latin typeface="Helvetica Neue" charset="0"/>
                <a:ea typeface="Helvetica Neue" charset="0"/>
                <a:cs typeface="Helvetica Neue" charset="0"/>
              </a:defRPr>
            </a:lvl2pPr>
            <a:lvl3pPr marL="914400" indent="0">
              <a:buNone/>
              <a:defRPr sz="2400" b="1" i="0">
                <a:latin typeface="Helvetica Neue" charset="0"/>
                <a:ea typeface="Helvetica Neue" charset="0"/>
                <a:cs typeface="Helvetica Neue" charset="0"/>
              </a:defRPr>
            </a:lvl3pPr>
            <a:lvl4pPr marL="1371600" indent="0">
              <a:buNone/>
              <a:defRPr sz="2400" b="1" i="0">
                <a:latin typeface="Helvetica Neue" charset="0"/>
                <a:ea typeface="Helvetica Neue" charset="0"/>
                <a:cs typeface="Helvetica Neue" charset="0"/>
              </a:defRPr>
            </a:lvl4pPr>
            <a:lvl5pPr marL="1828800" indent="0">
              <a:buNone/>
              <a:defRPr sz="2400" b="1" i="0">
                <a:latin typeface="Helvetica Neue" charset="0"/>
                <a:ea typeface="Helvetica Neue" charset="0"/>
                <a:cs typeface="Helvetica Neue" charset="0"/>
              </a:defRPr>
            </a:lvl5pPr>
          </a:lstStyle>
          <a:p>
            <a:pPr lvl="0"/>
            <a:endParaRPr lang="en-US" dirty="0"/>
          </a:p>
        </p:txBody>
      </p:sp>
      <p:sp>
        <p:nvSpPr>
          <p:cNvPr id="19" name="Text Placeholder 18"/>
          <p:cNvSpPr>
            <a:spLocks noGrp="1"/>
          </p:cNvSpPr>
          <p:nvPr>
            <p:ph type="body" sz="quarter" idx="13"/>
          </p:nvPr>
        </p:nvSpPr>
        <p:spPr>
          <a:xfrm>
            <a:off x="5483225" y="1592263"/>
            <a:ext cx="5895975" cy="969962"/>
          </a:xfrm>
          <a:prstGeom prst="rect">
            <a:avLst/>
          </a:prstGeom>
        </p:spPr>
        <p:txBody>
          <a:bodyPr/>
          <a:lstStyle>
            <a:lvl1pPr marL="0" indent="0">
              <a:buNone/>
              <a:defRPr sz="2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endParaRPr lang="en-US" dirty="0"/>
          </a:p>
        </p:txBody>
      </p:sp>
      <p:sp>
        <p:nvSpPr>
          <p:cNvPr id="21" name="Text Placeholder 20"/>
          <p:cNvSpPr>
            <a:spLocks noGrp="1"/>
          </p:cNvSpPr>
          <p:nvPr>
            <p:ph type="body" sz="quarter" idx="14"/>
          </p:nvPr>
        </p:nvSpPr>
        <p:spPr>
          <a:xfrm>
            <a:off x="1371676" y="1592263"/>
            <a:ext cx="2651125" cy="4435475"/>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endParaRPr lang="en-US" dirty="0"/>
          </a:p>
        </p:txBody>
      </p:sp>
    </p:spTree>
    <p:extLst>
      <p:ext uri="{BB962C8B-B14F-4D97-AF65-F5344CB8AC3E}">
        <p14:creationId xmlns:p14="http://schemas.microsoft.com/office/powerpoint/2010/main" val="360837418"/>
      </p:ext>
    </p:extLst>
  </p:cSld>
  <p:clrMapOvr>
    <a:masterClrMapping/>
  </p:clrMapOvr>
  <p:extLst mod="1">
    <p:ext uri="{DCECCB84-F9BA-43D5-87BE-67443E8EF086}">
      <p15:sldGuideLst xmlns:p15="http://schemas.microsoft.com/office/powerpoint/2012/main">
        <p15:guide id="1" pos="869" userDrawn="1">
          <p15:clr>
            <a:srgbClr val="FBAE40"/>
          </p15:clr>
        </p15:guide>
        <p15:guide id="2" pos="3454" userDrawn="1">
          <p15:clr>
            <a:srgbClr val="FBAE40"/>
          </p15:clr>
        </p15:guide>
        <p15:guide id="3" orient="horz" pos="10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7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na-aiic.ca/-/media/cna/page-content/pdf-fr/le-cannabis-et-votre-sante.pdf?la=fr&amp;hash=81003BCAEDA54640E5C28A6C2FE4F84F6FC6E0EB" TargetMode="External"/><Relationship Id="rId4" Type="http://schemas.openxmlformats.org/officeDocument/2006/relationships/hyperlink" Target="https://www.camh.ca/-/media/files/pdfs---reports-and-books---research/canadas-lower-risk-guidelines-cannabis-fr.pdf" TargetMode="External"/><Relationship Id="rId5" Type="http://schemas.openxmlformats.org/officeDocument/2006/relationships/hyperlink" Target="https://www.camh.ca/fr/info-sante/guides-et-publications/lrcug-for-youth" TargetMode="External"/><Relationship Id="rId1" Type="http://schemas.openxmlformats.org/officeDocument/2006/relationships/slideLayout" Target="../slideLayouts/slideLayout1.xml"/><Relationship Id="rId2" Type="http://schemas.openxmlformats.org/officeDocument/2006/relationships/hyperlink" Target="https://www.camh.ca/-/media/files/pdfs---reports-and-books---research/canadas-lower-risk-guidelines-cannabis-poste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2.png"/><Relationship Id="rId10"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jph.aphapublications.org/doi/10.2105/AJPH.2017.3038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940458"/>
            <a:ext cx="4558614" cy="4238786"/>
          </a:xfrm>
          <a:prstGeom prst="rect">
            <a:avLst/>
          </a:prstGeom>
        </p:spPr>
      </p:pic>
      <p:cxnSp>
        <p:nvCxnSpPr>
          <p:cNvPr id="10" name="Straight Connector 9"/>
          <p:cNvCxnSpPr/>
          <p:nvPr/>
        </p:nvCxnSpPr>
        <p:spPr>
          <a:xfrm>
            <a:off x="3364469" y="2714126"/>
            <a:ext cx="6442140"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64469" y="3465923"/>
            <a:ext cx="5965061"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2551" y="5870721"/>
            <a:ext cx="1099003" cy="47541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600" y="5994186"/>
            <a:ext cx="2970784" cy="256470"/>
          </a:xfrm>
          <a:prstGeom prst="rect">
            <a:avLst/>
          </a:prstGeom>
        </p:spPr>
      </p:pic>
      <p:cxnSp>
        <p:nvCxnSpPr>
          <p:cNvPr id="9" name="Straight Connector 9"/>
          <p:cNvCxnSpPr/>
          <p:nvPr/>
        </p:nvCxnSpPr>
        <p:spPr>
          <a:xfrm>
            <a:off x="3366124" y="4235469"/>
            <a:ext cx="6679024"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73354" y="2081746"/>
            <a:ext cx="7606678" cy="3497028"/>
          </a:xfrm>
          <a:prstGeom prst="rect">
            <a:avLst/>
          </a:prstGeom>
          <a:noFill/>
        </p:spPr>
        <p:txBody>
          <a:bodyPr wrap="square" rtlCol="0">
            <a:noAutofit/>
          </a:bodyPr>
          <a:lstStyle/>
          <a:p>
            <a:pPr>
              <a:lnSpc>
                <a:spcPts val="5960"/>
              </a:lnSpc>
            </a:pPr>
            <a:r>
              <a:rPr lang="fr-CA" sz="4400" b="1" dirty="0">
                <a:latin typeface="Helvetica Neue" charset="0"/>
                <a:ea typeface="Helvetica Neue" charset="0"/>
                <a:cs typeface="Helvetica Neue" charset="0"/>
              </a:rPr>
              <a:t>Recommandations pour l’usage du cannabis à moindre risque (RUCMR)</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216" y="5858409"/>
            <a:ext cx="3149134" cy="474475"/>
          </a:xfrm>
          <a:prstGeom prst="rect">
            <a:avLst/>
          </a:prstGeom>
        </p:spPr>
      </p:pic>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40417" y="4873517"/>
            <a:ext cx="354780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0417" y="4318946"/>
            <a:ext cx="432556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0417" y="3777511"/>
            <a:ext cx="345220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6" name="Straight Connector 5"/>
          <p:cNvCxnSpPr/>
          <p:nvPr/>
        </p:nvCxnSpPr>
        <p:spPr>
          <a:xfrm>
            <a:off x="740417" y="3229793"/>
            <a:ext cx="4178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14" name="TextBox 13"/>
          <p:cNvSpPr txBox="1"/>
          <p:nvPr/>
        </p:nvSpPr>
        <p:spPr>
          <a:xfrm>
            <a:off x="5502165" y="720920"/>
            <a:ext cx="6216069" cy="5643406"/>
          </a:xfrm>
          <a:prstGeom prst="rect">
            <a:avLst/>
          </a:prstGeom>
          <a:noFill/>
        </p:spPr>
        <p:txBody>
          <a:bodyPr wrap="square" rtlCol="0" anchor="ctr" anchorCtr="0">
            <a:no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a:t>
            </a:r>
            <a:r>
              <a:rPr lang="fr-CA" sz="1600" b="1" dirty="0">
                <a:latin typeface="Helvetica Neue" charset="0"/>
                <a:ea typeface="Helvetica Neue" charset="0"/>
                <a:cs typeface="Helvetica Neue" charset="0"/>
              </a:rPr>
              <a:t>Recommandations pour l’usage du cannabis à moindre risque </a:t>
            </a:r>
            <a:r>
              <a:rPr lang="fr-CA" sz="1600" dirty="0">
                <a:latin typeface="Helvetica Neue Light" charset="0"/>
                <a:ea typeface="Helvetica Neue Light" charset="0"/>
                <a:cs typeface="Helvetica Neue Light" charset="0"/>
              </a:rPr>
              <a:t>sont un outil visant à réduire les risques pour la santé liés au cannabis chez les consommateurs actuels ou potentiels.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recommandations reposent sur l’idée que les risques pour la santé peuvent être réduits grâce à des choix éclairés et fondés sur des données probantes quant à la consommation de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recommandations sont fondées sur une analyse systématique des données scientifiques visant à cerner les principaux facteurs de risque modifiables qui influent sur les risques pour la santé liés à la consommation de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Une équipe d’experts scientifiques a analysé les données, en a évalué la qualité, puis a traduit les résultats en recommandations grâce à des méthodes d’établissement de consensus parmi les d’experts.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recommandations actuelles ont été publiées dans l’</a:t>
            </a:r>
            <a:r>
              <a:rPr lang="fr-CA" sz="1600" i="1" dirty="0">
                <a:latin typeface="Helvetica Neue Light" charset="0"/>
                <a:ea typeface="Helvetica Neue Light" charset="0"/>
                <a:cs typeface="Helvetica Neue Light" charset="0"/>
              </a:rPr>
              <a:t>American Journal of Public Health</a:t>
            </a:r>
            <a:r>
              <a:rPr lang="fr-CA" sz="1600" dirty="0">
                <a:latin typeface="Helvetica Neue Light" charset="0"/>
                <a:ea typeface="Helvetica Neue Light" charset="0"/>
                <a:cs typeface="Helvetica Neue Light" charset="0"/>
              </a:rPr>
              <a:t> (2017).</a:t>
            </a:r>
          </a:p>
        </p:txBody>
      </p:sp>
      <p:sp>
        <p:nvSpPr>
          <p:cNvPr id="17" name="Rectangle 16"/>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Rectangle 17"/>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9" name="TextBox 18"/>
          <p:cNvSpPr txBox="1"/>
          <p:nvPr/>
        </p:nvSpPr>
        <p:spPr>
          <a:xfrm>
            <a:off x="1338391" y="391305"/>
            <a:ext cx="429895" cy="307777"/>
          </a:xfrm>
          <a:prstGeom prst="rect">
            <a:avLst/>
          </a:prstGeom>
          <a:noFill/>
        </p:spPr>
        <p:txBody>
          <a:bodyPr wrap="square" rtlCol="0">
            <a:spAutoFit/>
          </a:bodyPr>
          <a:lstStyle/>
          <a:p>
            <a:pPr algn="ctr"/>
            <a:fld id="{56FCB40B-0E65-A446-BFC9-3C05F46A7348}" type="slidenum">
              <a:rPr lang="en-US" sz="1400" b="1" smtClean="0">
                <a:latin typeface="Helvetica Neue" charset="0"/>
                <a:ea typeface="Helvetica Neue" charset="0"/>
                <a:cs typeface="Helvetica Neue" charset="0"/>
              </a:rPr>
              <a:t>10</a:t>
            </a:fld>
            <a:endParaRPr lang="en-US" sz="1400" b="1" dirty="0">
              <a:latin typeface="Helvetica Neue" charset="0"/>
              <a:ea typeface="Helvetica Neue" charset="0"/>
              <a:cs typeface="Helvetica Neue" charset="0"/>
            </a:endParaRPr>
          </a:p>
        </p:txBody>
      </p:sp>
      <p:sp>
        <p:nvSpPr>
          <p:cNvPr id="9" name="TextBox 8"/>
          <p:cNvSpPr txBox="1"/>
          <p:nvPr/>
        </p:nvSpPr>
        <p:spPr>
          <a:xfrm>
            <a:off x="671209" y="1749425"/>
            <a:ext cx="4830955" cy="4248150"/>
          </a:xfrm>
          <a:prstGeom prst="rect">
            <a:avLst/>
          </a:prstGeom>
          <a:noFill/>
        </p:spPr>
        <p:txBody>
          <a:bodyPr wrap="square" rtlCol="0" anchor="ctr" anchorCtr="0">
            <a:normAutofit/>
          </a:bodyPr>
          <a:lstStyle/>
          <a:p>
            <a:pPr>
              <a:spcAft>
                <a:spcPts val="2400"/>
              </a:spcAft>
            </a:pPr>
            <a:r>
              <a:rPr lang="fr-CA" sz="3600" b="1" dirty="0">
                <a:latin typeface="Helvetica Neue" charset="0"/>
                <a:ea typeface="Helvetica Neue" charset="0"/>
                <a:cs typeface="Helvetica Neue" charset="0"/>
              </a:rPr>
              <a:t>Recommandations pour l’usage du cannabis à moindre risque (RUCMR)</a:t>
            </a:r>
          </a:p>
        </p:txBody>
      </p:sp>
    </p:spTree>
    <p:extLst>
      <p:ext uri="{BB962C8B-B14F-4D97-AF65-F5344CB8AC3E}">
        <p14:creationId xmlns:p14="http://schemas.microsoft.com/office/powerpoint/2010/main" val="117605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949395" y="3831059"/>
            <a:ext cx="6355970"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49395" y="3015271"/>
            <a:ext cx="2780116"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4194" y="2371261"/>
            <a:ext cx="6637432" cy="1646605"/>
          </a:xfrm>
          <a:prstGeom prst="rect">
            <a:avLst/>
          </a:prstGeom>
          <a:noFill/>
        </p:spPr>
        <p:txBody>
          <a:bodyPr wrap="square" rtlCol="0">
            <a:spAutoFit/>
          </a:bodyPr>
          <a:lstStyle/>
          <a:p>
            <a:pPr>
              <a:spcAft>
                <a:spcPts val="600"/>
              </a:spcAft>
            </a:pPr>
            <a:r>
              <a:rPr lang="fr-CA" sz="4800" b="1" dirty="0">
                <a:latin typeface="Helvetica Neue" charset="0"/>
                <a:ea typeface="Helvetica Neue" charset="0"/>
                <a:cs typeface="Helvetica Neue" charset="0"/>
              </a:rPr>
              <a:t>RUCMR : </a:t>
            </a:r>
          </a:p>
          <a:p>
            <a:pPr>
              <a:spcAft>
                <a:spcPts val="600"/>
              </a:spcAft>
            </a:pPr>
            <a:r>
              <a:rPr lang="fr-CA" sz="4800" b="1" dirty="0">
                <a:latin typeface="Helvetica Neue" charset="0"/>
                <a:ea typeface="Helvetica Neue" charset="0"/>
                <a:cs typeface="Helvetica Neue" charset="0"/>
              </a:rPr>
              <a:t>les recommandations</a:t>
            </a:r>
          </a:p>
        </p:txBody>
      </p:sp>
      <p:sp>
        <p:nvSpPr>
          <p:cNvPr id="20" name="Rectangle 19"/>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TextBox 20"/>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2" name="Rectangle 21"/>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3" name="Rectangle 22"/>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4" name="TextBox 23"/>
          <p:cNvSpPr txBox="1"/>
          <p:nvPr/>
        </p:nvSpPr>
        <p:spPr>
          <a:xfrm>
            <a:off x="1338391" y="391305"/>
            <a:ext cx="429895" cy="307777"/>
          </a:xfrm>
          <a:prstGeom prst="rect">
            <a:avLst/>
          </a:prstGeom>
          <a:noFill/>
        </p:spPr>
        <p:txBody>
          <a:bodyPr wrap="square" rtlCol="0">
            <a:spAutoFit/>
          </a:bodyPr>
          <a:lstStyle/>
          <a:p>
            <a:pPr algn="ctr"/>
            <a:fld id="{56FCB40B-0E65-A446-BFC9-3C05F46A7348}" type="slidenum">
              <a:rPr lang="en-US" sz="1400" b="1" smtClean="0">
                <a:latin typeface="Helvetica Neue" charset="0"/>
                <a:ea typeface="Helvetica Neue" charset="0"/>
                <a:cs typeface="Helvetica Neue" charset="0"/>
              </a:rPr>
              <a:t>11</a:t>
            </a:fld>
            <a:endParaRPr lang="en-US" sz="14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68324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071" y="2256264"/>
            <a:ext cx="230366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12</a:t>
            </a:fld>
            <a:endParaRPr lang="en-US" sz="1400" b="1" dirty="0">
              <a:latin typeface="Helvetica Neue" charset="0"/>
              <a:ea typeface="Helvetica Neue" charset="0"/>
              <a:cs typeface="Helvetica Neue" charset="0"/>
            </a:endParaRPr>
          </a:p>
        </p:txBody>
      </p:sp>
      <p:sp>
        <p:nvSpPr>
          <p:cNvPr id="23" name="TextBox 22"/>
          <p:cNvSpPr txBox="1"/>
          <p:nvPr/>
        </p:nvSpPr>
        <p:spPr>
          <a:xfrm>
            <a:off x="587376" y="3056428"/>
            <a:ext cx="5566226" cy="3376456"/>
          </a:xfrm>
          <a:prstGeom prst="rect">
            <a:avLst/>
          </a:prstGeom>
          <a:noFill/>
        </p:spPr>
        <p:txBody>
          <a:bodyPr wrap="square" lIns="0" tIns="0" rIns="0" bIns="0" rtlCol="0" anchor="t" anchorCtr="0">
            <a:norm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personnes qui décident de consommer du cannabis courent divers risques de conséquences néfastes sur leur santé et leur fonctionnement social tant à court qu’à long terme. </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La probabilité et la gravité de ces risques varieront en fonction des caractéristiques individuelles, du produit utilisé et des modes d’utilisation.</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risques peuvent varier d’une personne à l’autre ou d’un épisode de consommation à l’autre.</a:t>
            </a:r>
          </a:p>
        </p:txBody>
      </p:sp>
      <p:sp>
        <p:nvSpPr>
          <p:cNvPr id="24" name="TextBox 23"/>
          <p:cNvSpPr txBox="1"/>
          <p:nvPr/>
        </p:nvSpPr>
        <p:spPr>
          <a:xfrm>
            <a:off x="678071" y="2594647"/>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6976629" y="2321444"/>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1</a:t>
            </a:r>
          </a:p>
        </p:txBody>
      </p:sp>
      <p:sp>
        <p:nvSpPr>
          <p:cNvPr id="26" name="TextBox 25"/>
          <p:cNvSpPr txBox="1"/>
          <p:nvPr/>
        </p:nvSpPr>
        <p:spPr>
          <a:xfrm>
            <a:off x="7942504" y="1812076"/>
            <a:ext cx="3383221" cy="4176601"/>
          </a:xfrm>
          <a:prstGeom prst="rect">
            <a:avLst/>
          </a:prstGeom>
          <a:noFill/>
        </p:spPr>
        <p:txBody>
          <a:bodyPr wrap="square" rtlCol="0" anchor="ctr" anchorCtr="0">
            <a:noAutofit/>
          </a:bodyPr>
          <a:lstStyle/>
          <a:p>
            <a:pPr>
              <a:buClr>
                <a:schemeClr val="accent2"/>
              </a:buClr>
              <a:buSzPct val="150000"/>
            </a:pPr>
            <a:r>
              <a:rPr lang="fr-CA" b="1" dirty="0">
                <a:latin typeface="Helvetica Neue" charset="0"/>
                <a:ea typeface="Helvetica Neue" charset="0"/>
                <a:cs typeface="Helvetica Neue" charset="0"/>
              </a:rPr>
              <a:t>Recommandation n</a:t>
            </a:r>
            <a:r>
              <a:rPr lang="fr-CA" b="1" baseline="30000" dirty="0">
                <a:latin typeface="Helvetica Neue" charset="0"/>
                <a:ea typeface="Helvetica Neue" charset="0"/>
                <a:cs typeface="Helvetica Neue" charset="0"/>
              </a:rPr>
              <a:t>o</a:t>
            </a:r>
            <a:r>
              <a:rPr lang="fr-CA" b="1" dirty="0">
                <a:latin typeface="Helvetica Neue" charset="0"/>
                <a:ea typeface="Helvetica Neue" charset="0"/>
                <a:cs typeface="Helvetica Neue" charset="0"/>
              </a:rPr>
              <a:t> 1</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dirty="0">
                <a:latin typeface="Helvetica Neue" charset="0"/>
                <a:ea typeface="Helvetica Neue" charset="0"/>
                <a:cs typeface="Helvetica Neue" charset="0"/>
              </a:rPr>
              <a:t>La meilleure manière d’éviter les risques relatifs à l’usage du cannabis est de ne pas en consommer</a:t>
            </a:r>
            <a:r>
              <a:rPr lang="fr-CA" sz="2800" b="1" dirty="0">
                <a:latin typeface="Helvetica Neue" charset="0"/>
                <a:ea typeface="Helvetica Neue" charset="0"/>
                <a:cs typeface="Helvetica Neue" charset="0"/>
              </a:rPr>
              <a:t>.</a:t>
            </a:r>
          </a:p>
        </p:txBody>
      </p:sp>
      <p:cxnSp>
        <p:nvCxnSpPr>
          <p:cNvPr id="27" name="Straight Connector 26"/>
          <p:cNvCxnSpPr/>
          <p:nvPr/>
        </p:nvCxnSpPr>
        <p:spPr>
          <a:xfrm>
            <a:off x="6713385" y="2066265"/>
            <a:ext cx="0" cy="39224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8481" y="1812077"/>
            <a:ext cx="4580620" cy="553998"/>
          </a:xfrm>
          <a:prstGeom prst="rect">
            <a:avLst/>
          </a:prstGeom>
          <a:noFill/>
        </p:spPr>
        <p:txBody>
          <a:bodyPr wrap="square" rtlCol="0">
            <a:spAutoFit/>
          </a:bodyPr>
          <a:lstStyle/>
          <a:p>
            <a:pPr>
              <a:spcAft>
                <a:spcPts val="2400"/>
              </a:spcAft>
            </a:pPr>
            <a:r>
              <a:rPr lang="fr-CA" sz="3000" b="1" dirty="0">
                <a:latin typeface="Helvetica Neue" charset="0"/>
                <a:ea typeface="Helvetica Neue" charset="0"/>
                <a:cs typeface="Helvetica Neue" charset="0"/>
              </a:rPr>
              <a:t>L’abstinence</a:t>
            </a:r>
          </a:p>
        </p:txBody>
      </p:sp>
    </p:spTree>
    <p:extLst>
      <p:ext uri="{BB962C8B-B14F-4D97-AF65-F5344CB8AC3E}">
        <p14:creationId xmlns:p14="http://schemas.microsoft.com/office/powerpoint/2010/main" val="14276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071" y="2135107"/>
            <a:ext cx="594440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13</a:t>
            </a:fld>
            <a:endParaRPr lang="en-US" sz="1400" b="1" dirty="0">
              <a:latin typeface="Helvetica Neue" charset="0"/>
              <a:ea typeface="Helvetica Neue" charset="0"/>
              <a:cs typeface="Helvetica Neue" charset="0"/>
            </a:endParaRPr>
          </a:p>
        </p:txBody>
      </p:sp>
      <p:sp>
        <p:nvSpPr>
          <p:cNvPr id="23" name="TextBox 22"/>
          <p:cNvSpPr txBox="1"/>
          <p:nvPr/>
        </p:nvSpPr>
        <p:spPr>
          <a:xfrm>
            <a:off x="612940" y="2807950"/>
            <a:ext cx="5907130" cy="3592850"/>
          </a:xfrm>
          <a:prstGeom prst="rect">
            <a:avLst/>
          </a:prstGeom>
          <a:noFill/>
        </p:spPr>
        <p:txBody>
          <a:bodyPr wrap="square" lIns="0" tIns="0" rIns="0" bIns="0" rtlCol="0" anchor="t" anchorCtr="0">
            <a:no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consommateurs de cannabis qui commencent jeunes, en particulier avant l’âge de 16 ans, et qui consomment plus intensément, sont plus susceptibles de développer des problèmes de santé mentale et d’apprentissage, de subir des blessures ou d’avoir d’autres troubles liés à l’utilisation de substances plus tard dans la vie.</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L’effet de la consommation de cannabis sur le développement du cerveau, lequel n’est pas terminé avant le milieu de la vingtaine, pourrait être un facteur contributif. </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Plus une personne commence à consommer du cannabis tôt dans sa vie, plus elle risque de développer des problèmes de santé. </a:t>
            </a:r>
          </a:p>
        </p:txBody>
      </p:sp>
      <p:sp>
        <p:nvSpPr>
          <p:cNvPr id="24" name="TextBox 23"/>
          <p:cNvSpPr txBox="1"/>
          <p:nvPr/>
        </p:nvSpPr>
        <p:spPr>
          <a:xfrm>
            <a:off x="678071" y="2422022"/>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478117" y="1475820"/>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2</a:t>
            </a:r>
          </a:p>
        </p:txBody>
      </p:sp>
      <p:sp>
        <p:nvSpPr>
          <p:cNvPr id="26" name="TextBox 25"/>
          <p:cNvSpPr txBox="1"/>
          <p:nvPr/>
        </p:nvSpPr>
        <p:spPr>
          <a:xfrm>
            <a:off x="8497614" y="1765845"/>
            <a:ext cx="3070499" cy="4392614"/>
          </a:xfrm>
          <a:prstGeom prst="rect">
            <a:avLst/>
          </a:prstGeom>
          <a:noFill/>
        </p:spPr>
        <p:txBody>
          <a:bodyPr wrap="square" rtlCol="0" anchor="ctr" anchorCtr="0">
            <a:noAutofit/>
          </a:bodyPr>
          <a:lstStyle/>
          <a:p>
            <a:pPr>
              <a:buClr>
                <a:schemeClr val="accent2"/>
              </a:buClr>
              <a:buSzPct val="150000"/>
            </a:pPr>
            <a:r>
              <a:rPr lang="fr-CA" sz="1900" b="1" dirty="0">
                <a:latin typeface="Helvetica Neue" charset="0"/>
                <a:ea typeface="Helvetica Neue" charset="0"/>
                <a:cs typeface="Helvetica Neue" charset="0"/>
              </a:rPr>
              <a:t>Recommandation n</a:t>
            </a:r>
            <a:r>
              <a:rPr lang="fr-CA" sz="1900" b="1" baseline="30000" dirty="0">
                <a:latin typeface="Helvetica Neue" charset="0"/>
                <a:ea typeface="Helvetica Neue" charset="0"/>
                <a:cs typeface="Helvetica Neue" charset="0"/>
              </a:rPr>
              <a:t>o</a:t>
            </a:r>
            <a:r>
              <a:rPr lang="fr-CA" sz="1900" b="1" dirty="0">
                <a:latin typeface="Helvetica Neue" charset="0"/>
                <a:ea typeface="Helvetica Neue" charset="0"/>
                <a:cs typeface="Helvetica Neue" charset="0"/>
              </a:rPr>
              <a:t> 2</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spc="-100" dirty="0">
                <a:latin typeface="Helvetica Neue" charset="0"/>
                <a:ea typeface="Helvetica Neue" charset="0"/>
                <a:cs typeface="Helvetica Neue" charset="0"/>
              </a:rPr>
              <a:t>Retarder le moment de la première consommation de cannabis, au moins jusqu’après l’adolescence, réduira la probabilité ou la gravité des effets indésirables sur la santé.</a:t>
            </a:r>
          </a:p>
        </p:txBody>
      </p:sp>
      <p:cxnSp>
        <p:nvCxnSpPr>
          <p:cNvPr id="27" name="Straight Connector 26"/>
          <p:cNvCxnSpPr/>
          <p:nvPr/>
        </p:nvCxnSpPr>
        <p:spPr>
          <a:xfrm>
            <a:off x="7175992" y="1956363"/>
            <a:ext cx="0" cy="4158687"/>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023" y="1783609"/>
            <a:ext cx="6112404" cy="461665"/>
          </a:xfrm>
          <a:prstGeom prst="rect">
            <a:avLst/>
          </a:prstGeom>
          <a:noFill/>
        </p:spPr>
        <p:txBody>
          <a:bodyPr wrap="square" rtlCol="0">
            <a:spAutoFit/>
          </a:bodyPr>
          <a:lstStyle/>
          <a:p>
            <a:pPr>
              <a:spcAft>
                <a:spcPts val="2400"/>
              </a:spcAft>
            </a:pPr>
            <a:r>
              <a:rPr lang="fr-CA" sz="2400" b="1" dirty="0">
                <a:latin typeface="Helvetica Neue" charset="0"/>
                <a:ea typeface="Helvetica Neue" charset="0"/>
                <a:cs typeface="Helvetica Neue" charset="0"/>
              </a:rPr>
              <a:t>L’âge lors de la première consommation </a:t>
            </a:r>
          </a:p>
        </p:txBody>
      </p:sp>
    </p:spTree>
    <p:extLst>
      <p:ext uri="{BB962C8B-B14F-4D97-AF65-F5344CB8AC3E}">
        <p14:creationId xmlns:p14="http://schemas.microsoft.com/office/powerpoint/2010/main" val="171601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585082" y="2178958"/>
            <a:ext cx="568297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14</a:t>
            </a:fld>
            <a:endParaRPr lang="en-US" sz="1400" b="1" dirty="0">
              <a:latin typeface="Helvetica Neue" charset="0"/>
              <a:ea typeface="Helvetica Neue" charset="0"/>
              <a:cs typeface="Helvetica Neue" charset="0"/>
            </a:endParaRPr>
          </a:p>
        </p:txBody>
      </p:sp>
      <p:sp>
        <p:nvSpPr>
          <p:cNvPr id="23" name="TextBox 22"/>
          <p:cNvSpPr txBox="1"/>
          <p:nvPr/>
        </p:nvSpPr>
        <p:spPr>
          <a:xfrm>
            <a:off x="635502" y="2992260"/>
            <a:ext cx="5925719" cy="3408540"/>
          </a:xfrm>
          <a:prstGeom prst="rect">
            <a:avLst/>
          </a:prstGeom>
          <a:noFill/>
        </p:spPr>
        <p:txBody>
          <a:bodyPr wrap="square" lIns="0" tIns="0" rIns="0" bIns="0" rtlCol="0" anchor="t" anchorCtr="0">
            <a:normAutofit lnSpcReduction="10000"/>
          </a:bodyPr>
          <a:lstStyle/>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Les produits du cannabis varient grandement, notamment en ce qui concerne la teneur en tétrahydrocannabinol (THC), principal ingrédient psychoactif du cannabis. Une teneur plus élevée en THC est liée à un risque plus élevé de conséquences néfastes sur la santé (p. ex., psychose, dépendance).</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Les concentrations moyennes de THC ont augmenté de 20 à 25 % ou plus dans les dernières décennies. Les extraits ou les concentrés de cannabis contiennent en général des niveaux de THC beaucoup plus élevés.</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Le cannabidiol (CBD), un autre composant du cannabis, neutralise certains des effets du THC.</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Les données de recherche actuelles ne permettent pas de déterminer le niveau précis de THC qui pourrait être classé comme sécuritaire ou non sécuritaire.</a:t>
            </a:r>
          </a:p>
        </p:txBody>
      </p:sp>
      <p:sp>
        <p:nvSpPr>
          <p:cNvPr id="24" name="TextBox 23"/>
          <p:cNvSpPr txBox="1"/>
          <p:nvPr/>
        </p:nvSpPr>
        <p:spPr>
          <a:xfrm>
            <a:off x="628936" y="2514436"/>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185174" y="2079492"/>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3</a:t>
            </a:r>
          </a:p>
        </p:txBody>
      </p:sp>
      <p:sp>
        <p:nvSpPr>
          <p:cNvPr id="26" name="TextBox 25"/>
          <p:cNvSpPr txBox="1"/>
          <p:nvPr/>
        </p:nvSpPr>
        <p:spPr>
          <a:xfrm>
            <a:off x="8231260" y="1844674"/>
            <a:ext cx="3383221" cy="4392613"/>
          </a:xfrm>
          <a:prstGeom prst="rect">
            <a:avLst/>
          </a:prstGeom>
          <a:noFill/>
        </p:spPr>
        <p:txBody>
          <a:bodyPr wrap="square" rtlCol="0" anchor="ctr" anchorCtr="0">
            <a:noAutofit/>
          </a:bodyPr>
          <a:lstStyle/>
          <a:p>
            <a:pPr>
              <a:buClr>
                <a:schemeClr val="accent2"/>
              </a:buClr>
              <a:buSzPct val="150000"/>
            </a:pPr>
            <a:r>
              <a:rPr lang="fr-CA" b="1" dirty="0">
                <a:latin typeface="Helvetica Neue" charset="0"/>
                <a:ea typeface="Helvetica Neue" charset="0"/>
                <a:cs typeface="Helvetica Neue" charset="0"/>
              </a:rPr>
              <a:t>Recommandation n</a:t>
            </a:r>
            <a:r>
              <a:rPr lang="fr-CA" b="1" baseline="30000" dirty="0">
                <a:latin typeface="Helvetica Neue" charset="0"/>
                <a:ea typeface="Helvetica Neue" charset="0"/>
                <a:cs typeface="Helvetica Neue" charset="0"/>
              </a:rPr>
              <a:t>o</a:t>
            </a:r>
            <a:r>
              <a:rPr lang="fr-CA" b="1" dirty="0">
                <a:latin typeface="Helvetica Neue" charset="0"/>
                <a:ea typeface="Helvetica Neue" charset="0"/>
                <a:cs typeface="Helvetica Neue" charset="0"/>
              </a:rPr>
              <a:t> 3</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dirty="0">
                <a:latin typeface="Helvetica Neue" charset="0"/>
                <a:ea typeface="Helvetica Neue" charset="0"/>
                <a:cs typeface="Helvetica Neue" charset="0"/>
              </a:rPr>
              <a:t>Opter pour des produits à faible teneur en TCH ou qui contiennent une proportion plus élevée de CBD par rapport au THC.</a:t>
            </a:r>
          </a:p>
        </p:txBody>
      </p:sp>
      <p:cxnSp>
        <p:nvCxnSpPr>
          <p:cNvPr id="27" name="Straight Connector 26"/>
          <p:cNvCxnSpPr/>
          <p:nvPr/>
        </p:nvCxnSpPr>
        <p:spPr>
          <a:xfrm>
            <a:off x="6889847" y="1905618"/>
            <a:ext cx="0" cy="4463097"/>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4033" y="1772092"/>
            <a:ext cx="6104621" cy="523220"/>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Le choix de produits du cannabis</a:t>
            </a:r>
          </a:p>
        </p:txBody>
      </p:sp>
    </p:spTree>
    <p:extLst>
      <p:ext uri="{BB962C8B-B14F-4D97-AF65-F5344CB8AC3E}">
        <p14:creationId xmlns:p14="http://schemas.microsoft.com/office/powerpoint/2010/main" val="1793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15</a:t>
            </a:fld>
            <a:endParaRPr lang="en-US" sz="1400" b="1" dirty="0">
              <a:latin typeface="Helvetica Neue" charset="0"/>
              <a:ea typeface="Helvetica Neue" charset="0"/>
              <a:cs typeface="Helvetica Neue" charset="0"/>
            </a:endParaRPr>
          </a:p>
        </p:txBody>
      </p:sp>
      <p:sp>
        <p:nvSpPr>
          <p:cNvPr id="23" name="TextBox 22"/>
          <p:cNvSpPr txBox="1"/>
          <p:nvPr/>
        </p:nvSpPr>
        <p:spPr>
          <a:xfrm>
            <a:off x="671600" y="3556774"/>
            <a:ext cx="5669046" cy="1740158"/>
          </a:xfrm>
          <a:prstGeom prst="rect">
            <a:avLst/>
          </a:prstGeom>
          <a:noFill/>
        </p:spPr>
        <p:txBody>
          <a:bodyPr wrap="square" lIns="0" tIns="0" rIns="0" bIns="0" rtlCol="0" anchor="t" anchorCtr="0">
            <a:no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cannabinoïdes synthétiques constituent une catégorie de produits relativement nouvelle. Ils ont une pharmacologie et une toxicologie différentes des produits naturels du cannabis, dont généralement des effets psychoactifs plus graves et des risques pour la santé qui peuvent entraîner la mort accidentelle par suite de la consommation.</a:t>
            </a:r>
          </a:p>
        </p:txBody>
      </p:sp>
      <p:sp>
        <p:nvSpPr>
          <p:cNvPr id="24" name="TextBox 23"/>
          <p:cNvSpPr txBox="1"/>
          <p:nvPr/>
        </p:nvSpPr>
        <p:spPr>
          <a:xfrm>
            <a:off x="678071" y="3094993"/>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185175" y="2431985"/>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4</a:t>
            </a:r>
          </a:p>
        </p:txBody>
      </p:sp>
      <p:sp>
        <p:nvSpPr>
          <p:cNvPr id="26" name="TextBox 25"/>
          <p:cNvSpPr txBox="1"/>
          <p:nvPr/>
        </p:nvSpPr>
        <p:spPr>
          <a:xfrm>
            <a:off x="8231260" y="1844675"/>
            <a:ext cx="3383221" cy="3893974"/>
          </a:xfrm>
          <a:prstGeom prst="rect">
            <a:avLst/>
          </a:prstGeom>
          <a:noFill/>
        </p:spPr>
        <p:txBody>
          <a:bodyPr wrap="square" rtlCol="0" anchor="ctr" anchorCtr="0">
            <a:noAutofit/>
          </a:bodyPr>
          <a:lstStyle/>
          <a:p>
            <a:pPr>
              <a:buClr>
                <a:schemeClr val="accent2"/>
              </a:buClr>
              <a:buSzPct val="150000"/>
            </a:pPr>
            <a:r>
              <a:rPr lang="fr-CA" b="1" dirty="0">
                <a:latin typeface="Helvetica Neue" charset="0"/>
                <a:ea typeface="Helvetica Neue" charset="0"/>
                <a:cs typeface="Helvetica Neue" charset="0"/>
              </a:rPr>
              <a:t>Recommandation n</a:t>
            </a:r>
            <a:r>
              <a:rPr lang="fr-CA" b="1" baseline="30000" dirty="0">
                <a:latin typeface="Helvetica Neue" charset="0"/>
                <a:ea typeface="Helvetica Neue" charset="0"/>
                <a:cs typeface="Helvetica Neue" charset="0"/>
              </a:rPr>
              <a:t>o</a:t>
            </a:r>
            <a:r>
              <a:rPr lang="fr-CA" b="1" dirty="0">
                <a:latin typeface="Helvetica Neue" charset="0"/>
                <a:ea typeface="Helvetica Neue" charset="0"/>
                <a:cs typeface="Helvetica Neue" charset="0"/>
              </a:rPr>
              <a:t> 4</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dirty="0">
                <a:latin typeface="Helvetica Neue" charset="0"/>
                <a:ea typeface="Helvetica Neue" charset="0"/>
                <a:cs typeface="Helvetica Neue" charset="0"/>
              </a:rPr>
              <a:t>Il faut éviter les produits de cannabis synthétiques comme K2 et Spice. </a:t>
            </a:r>
          </a:p>
        </p:txBody>
      </p:sp>
      <p:cxnSp>
        <p:nvCxnSpPr>
          <p:cNvPr id="27" name="Straight Connector 26"/>
          <p:cNvCxnSpPr/>
          <p:nvPr/>
        </p:nvCxnSpPr>
        <p:spPr>
          <a:xfrm>
            <a:off x="6871319" y="2385497"/>
            <a:ext cx="0" cy="2990264"/>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8071" y="2743615"/>
            <a:ext cx="568297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023" y="2344460"/>
            <a:ext cx="5863988" cy="523220"/>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Le choix de produits du cannabis</a:t>
            </a:r>
          </a:p>
        </p:txBody>
      </p:sp>
    </p:spTree>
    <p:extLst>
      <p:ext uri="{BB962C8B-B14F-4D97-AF65-F5344CB8AC3E}">
        <p14:creationId xmlns:p14="http://schemas.microsoft.com/office/powerpoint/2010/main" val="9474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071" y="2147980"/>
            <a:ext cx="511644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16</a:t>
            </a:fld>
            <a:endParaRPr lang="en-US" sz="1400" b="1" dirty="0">
              <a:latin typeface="Helvetica Neue" charset="0"/>
              <a:ea typeface="Helvetica Neue" charset="0"/>
              <a:cs typeface="Helvetica Neue" charset="0"/>
            </a:endParaRPr>
          </a:p>
        </p:txBody>
      </p:sp>
      <p:sp>
        <p:nvSpPr>
          <p:cNvPr id="23" name="TextBox 22"/>
          <p:cNvSpPr txBox="1"/>
          <p:nvPr/>
        </p:nvSpPr>
        <p:spPr>
          <a:xfrm>
            <a:off x="671600" y="2960176"/>
            <a:ext cx="5669046" cy="3376456"/>
          </a:xfrm>
          <a:prstGeom prst="rect">
            <a:avLst/>
          </a:prstGeom>
          <a:noFill/>
        </p:spPr>
        <p:txBody>
          <a:bodyPr wrap="square" lIns="0" tIns="0" rIns="0" bIns="0" rtlCol="0" anchor="t" anchorCtr="0">
            <a:normAutofit/>
          </a:bodyPr>
          <a:lstStyle/>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La consommation persistante de cannabis brûlé peut entraîner des problèmes respiratoires, y compris le cancer du poumon.</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Les autres méthodes d’inhalation comprennent les vaporisateurs ou les dispositifs de cigarette électronique. Les produits de cannabis ingérés ou « comestibles » évitent l’inhalation, mais l’apparition tardive des effets psychoactifs peut amener les consommateurs à prendre des doses plus élevées.</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S’ils sont dotés d’étiquettes, d’emballages et de mises en garde appropriés, les produits comestibles peuvent offrir la méthode la plus sûre de consommation du cannabis.</a:t>
            </a:r>
          </a:p>
          <a:p>
            <a:pPr marL="285750" indent="-285750">
              <a:spcBef>
                <a:spcPts val="1800"/>
              </a:spcBef>
              <a:buClr>
                <a:schemeClr val="accent2"/>
              </a:buClr>
              <a:buSzPct val="125000"/>
              <a:buFont typeface="Arial" charset="0"/>
              <a:buChar char="•"/>
            </a:pPr>
            <a:r>
              <a:rPr lang="fr-CA" sz="1400" dirty="0">
                <a:latin typeface="Helvetica Neue Light" charset="0"/>
                <a:ea typeface="Helvetica Neue Light" charset="0"/>
                <a:cs typeface="Helvetica Neue Light" charset="0"/>
              </a:rPr>
              <a:t>Aucune méthode de consommation n’est complètement sans risque.</a:t>
            </a:r>
          </a:p>
        </p:txBody>
      </p:sp>
      <p:sp>
        <p:nvSpPr>
          <p:cNvPr id="24" name="TextBox 23"/>
          <p:cNvSpPr txBox="1"/>
          <p:nvPr/>
        </p:nvSpPr>
        <p:spPr>
          <a:xfrm>
            <a:off x="678071" y="2498395"/>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185175" y="1709539"/>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5</a:t>
            </a:r>
          </a:p>
        </p:txBody>
      </p:sp>
      <p:sp>
        <p:nvSpPr>
          <p:cNvPr id="26" name="TextBox 25"/>
          <p:cNvSpPr txBox="1"/>
          <p:nvPr/>
        </p:nvSpPr>
        <p:spPr>
          <a:xfrm>
            <a:off x="8231260" y="2028981"/>
            <a:ext cx="3511561" cy="4040748"/>
          </a:xfrm>
          <a:prstGeom prst="rect">
            <a:avLst/>
          </a:prstGeom>
          <a:noFill/>
        </p:spPr>
        <p:txBody>
          <a:bodyPr wrap="square" rtlCol="0" anchor="ctr" anchorCtr="0">
            <a:noAutofit/>
          </a:bodyPr>
          <a:lstStyle/>
          <a:p>
            <a:pPr>
              <a:lnSpc>
                <a:spcPct val="120000"/>
              </a:lnSpc>
              <a:buClr>
                <a:schemeClr val="accent2"/>
              </a:buClr>
              <a:buSzPct val="150000"/>
            </a:pPr>
            <a:r>
              <a:rPr lang="fr-CA" sz="1900" b="1" dirty="0">
                <a:latin typeface="Helvetica Neue" charset="0"/>
                <a:ea typeface="Helvetica Neue" charset="0"/>
                <a:cs typeface="Helvetica Neue" charset="0"/>
              </a:rPr>
              <a:t>Recommandation n</a:t>
            </a:r>
            <a:r>
              <a:rPr lang="fr-CA" sz="1900" b="1" baseline="30000" dirty="0">
                <a:latin typeface="Helvetica Neue" charset="0"/>
                <a:ea typeface="Helvetica Neue" charset="0"/>
                <a:cs typeface="Helvetica Neue" charset="0"/>
              </a:rPr>
              <a:t>o</a:t>
            </a:r>
            <a:r>
              <a:rPr lang="fr-CA" sz="1900" b="1" dirty="0">
                <a:latin typeface="Helvetica Neue" charset="0"/>
                <a:ea typeface="Helvetica Neue" charset="0"/>
                <a:cs typeface="Helvetica Neue" charset="0"/>
              </a:rPr>
              <a:t> 5</a:t>
            </a:r>
          </a:p>
          <a:p>
            <a:pPr>
              <a:spcBef>
                <a:spcPts val="1200"/>
              </a:spcBef>
              <a:buClr>
                <a:schemeClr val="accent2"/>
              </a:buClr>
              <a:buSzPct val="150000"/>
            </a:pPr>
            <a:r>
              <a:rPr lang="fr-CA" sz="2400" b="1" dirty="0">
                <a:latin typeface="Helvetica Neue" charset="0"/>
                <a:ea typeface="Helvetica Neue" charset="0"/>
                <a:cs typeface="Helvetica Neue" charset="0"/>
              </a:rPr>
              <a:t>Éviter de fumer du cannabis brûlé et choisir des méthodes d’inhalation plus sûres, notamment les vaporisateurs, les dispositifs de cigarette électronique et les produits comestibles.</a:t>
            </a:r>
          </a:p>
        </p:txBody>
      </p:sp>
      <p:cxnSp>
        <p:nvCxnSpPr>
          <p:cNvPr id="27" name="Straight Connector 26"/>
          <p:cNvCxnSpPr/>
          <p:nvPr/>
        </p:nvCxnSpPr>
        <p:spPr>
          <a:xfrm>
            <a:off x="6729427" y="1857492"/>
            <a:ext cx="0" cy="424376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376" y="1752850"/>
            <a:ext cx="5639399" cy="523220"/>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Les méthodes et les pratiques</a:t>
            </a:r>
          </a:p>
        </p:txBody>
      </p:sp>
    </p:spTree>
    <p:extLst>
      <p:ext uri="{BB962C8B-B14F-4D97-AF65-F5344CB8AC3E}">
        <p14:creationId xmlns:p14="http://schemas.microsoft.com/office/powerpoint/2010/main" val="168520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071" y="2402934"/>
            <a:ext cx="510650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17</a:t>
            </a:fld>
            <a:endParaRPr lang="en-US" sz="1400" b="1" dirty="0">
              <a:latin typeface="Helvetica Neue" charset="0"/>
              <a:ea typeface="Helvetica Neue" charset="0"/>
              <a:cs typeface="Helvetica Neue" charset="0"/>
            </a:endParaRPr>
          </a:p>
        </p:txBody>
      </p:sp>
      <p:sp>
        <p:nvSpPr>
          <p:cNvPr id="23" name="TextBox 22"/>
          <p:cNvSpPr txBox="1"/>
          <p:nvPr/>
        </p:nvSpPr>
        <p:spPr>
          <a:xfrm>
            <a:off x="587376" y="3216848"/>
            <a:ext cx="5669046" cy="3376456"/>
          </a:xfrm>
          <a:prstGeom prst="rect">
            <a:avLst/>
          </a:prstGeom>
          <a:noFill/>
        </p:spPr>
        <p:txBody>
          <a:bodyPr wrap="square" lIns="0" tIns="0" rIns="0" bIns="0" rtlCol="0" anchor="t" anchorCtr="0">
            <a:norm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pratiques comme le fait de retenir sa respiration ou l’inhalation profonde visent à accroître l’absorption des composants psychoactifs et à renforcer les effets du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Toutefois, ces pratiques augmentent l’absorption de matières toxiques et peuvent accroître les risques pour la santé respiratoire.</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Ces effets sont amplifiés lorsque le cannabis et le tabac sont fumés ensemble.</a:t>
            </a:r>
          </a:p>
        </p:txBody>
      </p:sp>
      <p:sp>
        <p:nvSpPr>
          <p:cNvPr id="24" name="TextBox 23"/>
          <p:cNvSpPr txBox="1"/>
          <p:nvPr/>
        </p:nvSpPr>
        <p:spPr>
          <a:xfrm>
            <a:off x="678071" y="2755067"/>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185175" y="1970083"/>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6</a:t>
            </a:r>
          </a:p>
        </p:txBody>
      </p:sp>
      <p:sp>
        <p:nvSpPr>
          <p:cNvPr id="26" name="TextBox 25"/>
          <p:cNvSpPr txBox="1"/>
          <p:nvPr/>
        </p:nvSpPr>
        <p:spPr>
          <a:xfrm>
            <a:off x="8231260" y="1844674"/>
            <a:ext cx="3383221" cy="4248151"/>
          </a:xfrm>
          <a:prstGeom prst="rect">
            <a:avLst/>
          </a:prstGeom>
          <a:noFill/>
        </p:spPr>
        <p:txBody>
          <a:bodyPr wrap="square" rtlCol="0" anchor="ctr" anchorCtr="0">
            <a:noAutofit/>
          </a:bodyPr>
          <a:lstStyle/>
          <a:p>
            <a:pPr>
              <a:buClr>
                <a:schemeClr val="accent2"/>
              </a:buClr>
              <a:buSzPct val="150000"/>
            </a:pPr>
            <a:r>
              <a:rPr lang="fr-CA" b="1" dirty="0">
                <a:latin typeface="Helvetica Neue" charset="0"/>
                <a:ea typeface="Helvetica Neue" charset="0"/>
                <a:cs typeface="Helvetica Neue" charset="0"/>
              </a:rPr>
              <a:t>Recommandation n</a:t>
            </a:r>
            <a:r>
              <a:rPr lang="fr-CA" b="1" baseline="30000" dirty="0">
                <a:latin typeface="Helvetica Neue" charset="0"/>
                <a:ea typeface="Helvetica Neue" charset="0"/>
                <a:cs typeface="Helvetica Neue" charset="0"/>
              </a:rPr>
              <a:t>o</a:t>
            </a:r>
            <a:r>
              <a:rPr lang="fr-CA" b="1" dirty="0">
                <a:latin typeface="Helvetica Neue" charset="0"/>
                <a:ea typeface="Helvetica Neue" charset="0"/>
                <a:cs typeface="Helvetica Neue" charset="0"/>
              </a:rPr>
              <a:t> 6</a:t>
            </a:r>
          </a:p>
          <a:p>
            <a:pPr>
              <a:spcBef>
                <a:spcPts val="1200"/>
              </a:spcBef>
              <a:buClr>
                <a:schemeClr val="accent2"/>
              </a:buClr>
              <a:buSzPct val="150000"/>
            </a:pPr>
            <a:r>
              <a:rPr lang="fr-CA" sz="2400" b="1" dirty="0"/>
              <a:t>Les personnes</a:t>
            </a:r>
            <a:br>
              <a:rPr lang="fr-CA" sz="2400" b="1" dirty="0"/>
            </a:br>
            <a:r>
              <a:rPr lang="fr-CA" sz="2400" b="1" dirty="0"/>
              <a:t>qui décident</a:t>
            </a:r>
            <a:r>
              <a:rPr lang="fr-CA" sz="2400" dirty="0"/>
              <a:t> </a:t>
            </a:r>
            <a:r>
              <a:rPr lang="fr-CA" sz="2400" b="1" dirty="0">
                <a:latin typeface="Helvetica Neue" charset="0"/>
                <a:ea typeface="Helvetica Neue" charset="0"/>
                <a:cs typeface="Helvetica Neue" charset="0"/>
              </a:rPr>
              <a:t>de fumer du cannabis doivent éviter prendre de grandes bouffées ou de retenir leur respiration.</a:t>
            </a:r>
          </a:p>
        </p:txBody>
      </p:sp>
      <p:cxnSp>
        <p:nvCxnSpPr>
          <p:cNvPr id="27" name="Straight Connector 26"/>
          <p:cNvCxnSpPr/>
          <p:nvPr/>
        </p:nvCxnSpPr>
        <p:spPr>
          <a:xfrm>
            <a:off x="6777553" y="2114164"/>
            <a:ext cx="0" cy="388558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376" y="2007689"/>
            <a:ext cx="5773839" cy="523220"/>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Les méthodes et les pratiques</a:t>
            </a:r>
          </a:p>
        </p:txBody>
      </p:sp>
    </p:spTree>
    <p:extLst>
      <p:ext uri="{BB962C8B-B14F-4D97-AF65-F5344CB8AC3E}">
        <p14:creationId xmlns:p14="http://schemas.microsoft.com/office/powerpoint/2010/main" val="109399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95202" y="2001432"/>
            <a:ext cx="535059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18</a:t>
            </a:fld>
            <a:endParaRPr lang="en-US" sz="1400" b="1" dirty="0">
              <a:latin typeface="Helvetica Neue" charset="0"/>
              <a:ea typeface="Helvetica Neue" charset="0"/>
              <a:cs typeface="Helvetica Neue" charset="0"/>
            </a:endParaRPr>
          </a:p>
        </p:txBody>
      </p:sp>
      <p:sp>
        <p:nvSpPr>
          <p:cNvPr id="23" name="TextBox 22"/>
          <p:cNvSpPr txBox="1"/>
          <p:nvPr/>
        </p:nvSpPr>
        <p:spPr>
          <a:xfrm>
            <a:off x="617021" y="3214847"/>
            <a:ext cx="6091721" cy="3385003"/>
          </a:xfrm>
          <a:prstGeom prst="rect">
            <a:avLst/>
          </a:prstGeom>
          <a:noFill/>
        </p:spPr>
        <p:txBody>
          <a:bodyPr wrap="square" lIns="0" tIns="0" rIns="0" bIns="0" rtlCol="0" anchor="t" anchorCtr="0">
            <a:no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La consommation fréquente ou intensive de cannabis est l’un des facteurs de prédiction les plus solides et les plus constants de problèmes de santé graves ou à long terme liés au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Ces problèmes peuvent comprendre :</a:t>
            </a:r>
          </a:p>
          <a:p>
            <a:pPr marL="825750" indent="-285750">
              <a:spcBef>
                <a:spcPts val="12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changements dans le développement ou le fonctionnement du cerveau (surtout à un jeune âge);</a:t>
            </a:r>
          </a:p>
          <a:p>
            <a:pPr marL="825750" indent="-285750">
              <a:spcBef>
                <a:spcPts val="6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les problèmes de santé mentale ou de dépendance;</a:t>
            </a:r>
          </a:p>
          <a:p>
            <a:pPr marL="825750" indent="-285750">
              <a:spcBef>
                <a:spcPts val="6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la conduite avec facultés affaiblies et les blessures connexes;</a:t>
            </a:r>
          </a:p>
          <a:p>
            <a:pPr marL="825750" indent="-285750">
              <a:spcBef>
                <a:spcPts val="6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des conséquences néfastes sur l’apprentissage et suicide.</a:t>
            </a:r>
          </a:p>
        </p:txBody>
      </p:sp>
      <p:sp>
        <p:nvSpPr>
          <p:cNvPr id="24" name="TextBox 23"/>
          <p:cNvSpPr txBox="1"/>
          <p:nvPr/>
        </p:nvSpPr>
        <p:spPr>
          <a:xfrm>
            <a:off x="678071" y="2770752"/>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361856" y="1281589"/>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7</a:t>
            </a:r>
          </a:p>
        </p:txBody>
      </p:sp>
      <p:sp>
        <p:nvSpPr>
          <p:cNvPr id="26" name="TextBox 25"/>
          <p:cNvSpPr txBox="1"/>
          <p:nvPr/>
        </p:nvSpPr>
        <p:spPr>
          <a:xfrm>
            <a:off x="8425860" y="1607468"/>
            <a:ext cx="3142253" cy="4629820"/>
          </a:xfrm>
          <a:prstGeom prst="rect">
            <a:avLst/>
          </a:prstGeom>
          <a:noFill/>
        </p:spPr>
        <p:txBody>
          <a:bodyPr wrap="square" rtlCol="0" anchor="ctr" anchorCtr="0">
            <a:noAutofit/>
          </a:bodyPr>
          <a:lstStyle/>
          <a:p>
            <a:pPr>
              <a:lnSpc>
                <a:spcPct val="120000"/>
              </a:lnSpc>
              <a:buClr>
                <a:schemeClr val="accent2"/>
              </a:buClr>
              <a:buSzPct val="150000"/>
            </a:pPr>
            <a:r>
              <a:rPr lang="fr-CA" sz="1900" b="1" dirty="0">
                <a:latin typeface="Helvetica Neue" charset="0"/>
                <a:ea typeface="Helvetica Neue" charset="0"/>
                <a:cs typeface="Helvetica Neue" charset="0"/>
              </a:rPr>
              <a:t>Recommandation n</a:t>
            </a:r>
            <a:r>
              <a:rPr lang="fr-CA" sz="1900" b="1" baseline="30000" dirty="0">
                <a:latin typeface="Helvetica Neue" charset="0"/>
                <a:ea typeface="Helvetica Neue" charset="0"/>
                <a:cs typeface="Helvetica Neue" charset="0"/>
              </a:rPr>
              <a:t>o</a:t>
            </a:r>
            <a:r>
              <a:rPr lang="fr-CA" sz="1900" b="1" dirty="0">
                <a:latin typeface="Helvetica Neue" charset="0"/>
                <a:ea typeface="Helvetica Neue" charset="0"/>
                <a:cs typeface="Helvetica Neue" charset="0"/>
              </a:rPr>
              <a:t> 7</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spc="-100" dirty="0">
                <a:latin typeface="Helvetica Neue" charset="0"/>
                <a:ea typeface="Helvetica Neue" charset="0"/>
                <a:cs typeface="Helvetica Neue" charset="0"/>
              </a:rPr>
              <a:t>Éviter la consommation fréquente ou régulière et limiter sa consommation à une utilisation occasionnelle, comme un jour par semaine ou les fins de semaine, ou moins fréquemment.</a:t>
            </a:r>
          </a:p>
        </p:txBody>
      </p:sp>
      <p:cxnSp>
        <p:nvCxnSpPr>
          <p:cNvPr id="27" name="Straight Connector 26"/>
          <p:cNvCxnSpPr/>
          <p:nvPr/>
        </p:nvCxnSpPr>
        <p:spPr>
          <a:xfrm>
            <a:off x="7063544" y="1640542"/>
            <a:ext cx="0" cy="4714538"/>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6"/>
          <p:cNvCxnSpPr/>
          <p:nvPr/>
        </p:nvCxnSpPr>
        <p:spPr>
          <a:xfrm>
            <a:off x="695202" y="2434325"/>
            <a:ext cx="266164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023" y="1607468"/>
            <a:ext cx="5623356" cy="954107"/>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La fréquence et l’intensité de la consommation</a:t>
            </a:r>
          </a:p>
        </p:txBody>
      </p:sp>
    </p:spTree>
    <p:extLst>
      <p:ext uri="{BB962C8B-B14F-4D97-AF65-F5344CB8AC3E}">
        <p14:creationId xmlns:p14="http://schemas.microsoft.com/office/powerpoint/2010/main" val="106896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631426"/>
            <a:ext cx="3356851" cy="709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071" y="2175515"/>
            <a:ext cx="570285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19</a:t>
            </a:fld>
            <a:endParaRPr lang="en-US" sz="1400" b="1" dirty="0">
              <a:latin typeface="Helvetica Neue" charset="0"/>
              <a:ea typeface="Helvetica Neue" charset="0"/>
              <a:cs typeface="Helvetica Neue" charset="0"/>
            </a:endParaRPr>
          </a:p>
        </p:txBody>
      </p:sp>
      <p:sp>
        <p:nvSpPr>
          <p:cNvPr id="23" name="TextBox 22"/>
          <p:cNvSpPr txBox="1"/>
          <p:nvPr/>
        </p:nvSpPr>
        <p:spPr>
          <a:xfrm>
            <a:off x="668628" y="3359781"/>
            <a:ext cx="5861550" cy="2958349"/>
          </a:xfrm>
          <a:prstGeom prst="rect">
            <a:avLst/>
          </a:prstGeom>
          <a:noFill/>
        </p:spPr>
        <p:txBody>
          <a:bodyPr wrap="square" lIns="0" tIns="0" rIns="0" bIns="0" rtlCol="0" anchor="t" anchorCtr="0">
            <a:normAutofit lnSpcReduction="10000"/>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 cannabis nuit à la cognition, à l’attention, aux réactions et au contrôle psychomoteur.</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Le risque de collision, y compris  accompagnée de blessures ou de décès, est de deux à trois fois plus élevé chez les conducteurs dont les facultés sont affaiblies par le cannabis que chez les conducteurs pour qui ce n’est pas le cas. Les facultés qui sont également affaiblies par l’alcool (en plus du cannabis) augmentent ce risque.</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La diminution aiguë des facultés se manifeste peu après la consommation et va durer au moins 6 heures; toutefois, la durée varie selon la personne et le produit utilisé. </a:t>
            </a:r>
          </a:p>
        </p:txBody>
      </p:sp>
      <p:sp>
        <p:nvSpPr>
          <p:cNvPr id="24" name="TextBox 23"/>
          <p:cNvSpPr txBox="1"/>
          <p:nvPr/>
        </p:nvSpPr>
        <p:spPr>
          <a:xfrm>
            <a:off x="678071" y="2892167"/>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090417" y="2004791"/>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8</a:t>
            </a:r>
          </a:p>
        </p:txBody>
      </p:sp>
      <p:sp>
        <p:nvSpPr>
          <p:cNvPr id="26" name="TextBox 25"/>
          <p:cNvSpPr txBox="1"/>
          <p:nvPr/>
        </p:nvSpPr>
        <p:spPr>
          <a:xfrm>
            <a:off x="8160026" y="1524000"/>
            <a:ext cx="3637721" cy="4794130"/>
          </a:xfrm>
          <a:prstGeom prst="rect">
            <a:avLst/>
          </a:prstGeom>
          <a:noFill/>
        </p:spPr>
        <p:txBody>
          <a:bodyPr wrap="square" rtlCol="0" anchor="ctr" anchorCtr="0">
            <a:noAutofit/>
          </a:bodyPr>
          <a:lstStyle/>
          <a:p>
            <a:pPr>
              <a:lnSpc>
                <a:spcPct val="110000"/>
              </a:lnSpc>
              <a:buClr>
                <a:schemeClr val="accent2"/>
              </a:buClr>
              <a:buSzPct val="150000"/>
            </a:pPr>
            <a:r>
              <a:rPr lang="fr-CA" b="1" dirty="0">
                <a:latin typeface="Helvetica Neue" charset="0"/>
                <a:ea typeface="Helvetica Neue" charset="0"/>
                <a:cs typeface="Helvetica Neue" charset="0"/>
              </a:rPr>
              <a:t>Recommandation n</a:t>
            </a:r>
            <a:r>
              <a:rPr lang="fr-CA" b="1" baseline="30000" dirty="0">
                <a:latin typeface="Helvetica Neue" charset="0"/>
                <a:ea typeface="Helvetica Neue" charset="0"/>
                <a:cs typeface="Helvetica Neue" charset="0"/>
              </a:rPr>
              <a:t>o</a:t>
            </a:r>
            <a:r>
              <a:rPr lang="fr-CA" b="1" dirty="0">
                <a:latin typeface="Helvetica Neue" charset="0"/>
                <a:ea typeface="Helvetica Neue" charset="0"/>
                <a:cs typeface="Helvetica Neue" charset="0"/>
              </a:rPr>
              <a:t> 8</a:t>
            </a:r>
            <a:r>
              <a:rPr lang="fr-CA" sz="2400" dirty="0">
                <a:latin typeface="Helvetica Neue" charset="0"/>
                <a:ea typeface="Helvetica Neue" charset="0"/>
                <a:cs typeface="Helvetica Neue" charset="0"/>
              </a:rPr>
              <a:t>	</a:t>
            </a:r>
          </a:p>
          <a:p>
            <a:r>
              <a:rPr lang="fr-CA" sz="2400" b="1" dirty="0"/>
              <a:t>Ne pas conduire un véhicule ou faire fonctionner des machines pendant au moins 6 heures après avoir consommé du cannabis. La combinaison d’alcool et de cannabis amplifie l’affaiblissement des facultés et doit être évitée.</a:t>
            </a:r>
            <a:endParaRPr lang="fr-CA" sz="2400" dirty="0"/>
          </a:p>
        </p:txBody>
      </p:sp>
      <p:cxnSp>
        <p:nvCxnSpPr>
          <p:cNvPr id="27" name="Straight Connector 26"/>
          <p:cNvCxnSpPr/>
          <p:nvPr/>
        </p:nvCxnSpPr>
        <p:spPr>
          <a:xfrm>
            <a:off x="6872505" y="1923188"/>
            <a:ext cx="0" cy="4431014"/>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6"/>
          <p:cNvCxnSpPr/>
          <p:nvPr/>
        </p:nvCxnSpPr>
        <p:spPr>
          <a:xfrm>
            <a:off x="678070" y="2586145"/>
            <a:ext cx="3927163" cy="12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375" y="1763650"/>
            <a:ext cx="5942803" cy="954107"/>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La consommation de cannabis et la conduite automobile</a:t>
            </a:r>
          </a:p>
        </p:txBody>
      </p:sp>
    </p:spTree>
    <p:extLst>
      <p:ext uri="{BB962C8B-B14F-4D97-AF65-F5344CB8AC3E}">
        <p14:creationId xmlns:p14="http://schemas.microsoft.com/office/powerpoint/2010/main" val="156863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235" y="3138384"/>
            <a:ext cx="10233212" cy="3416320"/>
          </a:xfrm>
          <a:prstGeom prst="rect">
            <a:avLst/>
          </a:prstGeom>
          <a:noFill/>
        </p:spPr>
        <p:txBody>
          <a:bodyPr wrap="square" rtlCol="0">
            <a:spAutoFit/>
          </a:bodyPr>
          <a:lstStyle/>
          <a:p>
            <a:r>
              <a:rPr lang="fr-CA" dirty="0">
                <a:latin typeface="Helvetica Neue Light" charset="0"/>
                <a:ea typeface="Helvetica Neue Light" charset="0"/>
                <a:cs typeface="Helvetica Neue Light" charset="0"/>
              </a:rPr>
              <a:t>Tous droits réservés © Centre de toxicomanie et de santé mentale (CAMH), 2019. Ces diapositives sont fondées sur les RUCMR, un projet d’intervention fondé sur des données probantes et appuyé par l’Initiative canadienne de recherche sur l’abus de substances (ICRAS) et l’Agence de la santé publique du Canada (ASPC). Toute modification, adaptation ou copie du présent document est interdite sans l’autorisation écrite expresse de CAMH.</a:t>
            </a:r>
          </a:p>
          <a:p>
            <a:endParaRPr lang="en-US" dirty="0">
              <a:latin typeface="Helvetica Neue Light" charset="0"/>
              <a:ea typeface="Helvetica Neue Light" charset="0"/>
              <a:cs typeface="Helvetica Neue Light" charset="0"/>
            </a:endParaRPr>
          </a:p>
          <a:p>
            <a:r>
              <a:rPr lang="fr-CA" dirty="0">
                <a:latin typeface="Helvetica Neue Light" charset="0"/>
                <a:ea typeface="Helvetica Neue Light" charset="0"/>
                <a:cs typeface="Helvetica Neue Light" charset="0"/>
              </a:rPr>
              <a:t>Source originale : Fischer, B., C. Russell, P. Sabioni, W. van den Brink, B. Le Foll, W. Hall, J. Rehm et R. Room (2017). « Lower-Risk Cannabis Use Guidelines: A </a:t>
            </a:r>
            <a:r>
              <a:rPr lang="fr-CA" dirty="0" err="1">
                <a:latin typeface="Helvetica Neue Light" charset="0"/>
                <a:ea typeface="Helvetica Neue Light" charset="0"/>
                <a:cs typeface="Helvetica Neue Light" charset="0"/>
              </a:rPr>
              <a:t>Comprehensive</a:t>
            </a:r>
            <a:r>
              <a:rPr lang="fr-CA" dirty="0">
                <a:latin typeface="Helvetica Neue Light" charset="0"/>
                <a:ea typeface="Helvetica Neue Light" charset="0"/>
                <a:cs typeface="Helvetica Neue Light" charset="0"/>
              </a:rPr>
              <a:t> Update of </a:t>
            </a:r>
            <a:r>
              <a:rPr lang="fr-CA" dirty="0" err="1">
                <a:latin typeface="Helvetica Neue Light" charset="0"/>
                <a:ea typeface="Helvetica Neue Light" charset="0"/>
                <a:cs typeface="Helvetica Neue Light" charset="0"/>
              </a:rPr>
              <a:t>Evidence</a:t>
            </a:r>
            <a:r>
              <a:rPr lang="fr-CA" dirty="0">
                <a:latin typeface="Helvetica Neue Light" charset="0"/>
                <a:ea typeface="Helvetica Neue Light" charset="0"/>
                <a:cs typeface="Helvetica Neue Light" charset="0"/>
              </a:rPr>
              <a:t> and </a:t>
            </a:r>
            <a:r>
              <a:rPr lang="fr-CA" dirty="0" err="1">
                <a:latin typeface="Helvetica Neue Light" charset="0"/>
                <a:ea typeface="Helvetica Neue Light" charset="0"/>
                <a:cs typeface="Helvetica Neue Light" charset="0"/>
              </a:rPr>
              <a:t>Recommendations</a:t>
            </a:r>
            <a:r>
              <a:rPr lang="fr-CA" dirty="0">
                <a:latin typeface="Helvetica Neue Light" charset="0"/>
                <a:ea typeface="Helvetica Neue Light" charset="0"/>
                <a:cs typeface="Helvetica Neue Light" charset="0"/>
              </a:rPr>
              <a:t>. » American Journal of Public Health, vol. 107, n</a:t>
            </a:r>
            <a:r>
              <a:rPr lang="fr-CA" baseline="30000" dirty="0">
                <a:latin typeface="Helvetica Neue Light" charset="0"/>
                <a:ea typeface="Helvetica Neue Light" charset="0"/>
                <a:cs typeface="Helvetica Neue Light" charset="0"/>
              </a:rPr>
              <a:t>o</a:t>
            </a:r>
            <a:r>
              <a:rPr lang="fr-CA" dirty="0">
                <a:latin typeface="Helvetica Neue Light" charset="0"/>
                <a:ea typeface="Helvetica Neue Light" charset="0"/>
                <a:cs typeface="Helvetica Neue Light" charset="0"/>
              </a:rPr>
              <a:t> 8. DOI : 10.2105/AJPH.2017.303818.</a:t>
            </a:r>
          </a:p>
          <a:p>
            <a:endParaRPr lang="fr-CA" dirty="0">
              <a:latin typeface="Helvetica Neue Light" charset="0"/>
              <a:ea typeface="Helvetica Neue Light" charset="0"/>
              <a:cs typeface="Helvetica Neue Light" charset="0"/>
            </a:endParaRPr>
          </a:p>
          <a:p>
            <a:r>
              <a:rPr lang="fr-CA" dirty="0" err="1">
                <a:latin typeface="Helvetica Neue Light" charset="0"/>
                <a:ea typeface="Helvetica Neue Light" charset="0"/>
                <a:cs typeface="Helvetica Neue Light" charset="0"/>
              </a:rPr>
              <a:t>Available</a:t>
            </a:r>
            <a:r>
              <a:rPr lang="fr-CA" dirty="0">
                <a:latin typeface="Helvetica Neue Light" charset="0"/>
                <a:ea typeface="Helvetica Neue Light" charset="0"/>
                <a:cs typeface="Helvetica Neue Light" charset="0"/>
              </a:rPr>
              <a:t> in English</a:t>
            </a:r>
          </a:p>
        </p:txBody>
      </p:sp>
    </p:spTree>
    <p:extLst>
      <p:ext uri="{BB962C8B-B14F-4D97-AF65-F5344CB8AC3E}">
        <p14:creationId xmlns:p14="http://schemas.microsoft.com/office/powerpoint/2010/main" val="125228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96340" y="2103692"/>
            <a:ext cx="564482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20</a:t>
            </a:fld>
            <a:endParaRPr lang="en-US" sz="1400" b="1" dirty="0">
              <a:latin typeface="Helvetica Neue" charset="0"/>
              <a:ea typeface="Helvetica Neue" charset="0"/>
              <a:cs typeface="Helvetica Neue" charset="0"/>
            </a:endParaRPr>
          </a:p>
        </p:txBody>
      </p:sp>
      <p:sp>
        <p:nvSpPr>
          <p:cNvPr id="23" name="TextBox 22"/>
          <p:cNvSpPr txBox="1"/>
          <p:nvPr/>
        </p:nvSpPr>
        <p:spPr>
          <a:xfrm>
            <a:off x="587375" y="3158656"/>
            <a:ext cx="5982389" cy="3376456"/>
          </a:xfrm>
          <a:prstGeom prst="rect">
            <a:avLst/>
          </a:prstGeom>
          <a:noFill/>
        </p:spPr>
        <p:txBody>
          <a:bodyPr wrap="square" lIns="0" tIns="0" rIns="0" bIns="0" rtlCol="0" anchor="t" anchorCtr="0">
            <a:noAutofit/>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Des études ont permis de cerner des sous-groupes de personnes présentant des risques plus élevés ou distincts de problèmes de santé liés au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Une proportion importante des psychoses liées au cannabis, et peut-être d’autres problèmes de santé mentale (dont la dépendance au cannabis), surviennent chez les personnes ayant des antécédents personnels ou familiaux de tels problèmes.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La consommation de cannabis pendant la grossesse augmente le risque de conséquences néfastes sur la santé de l’enfant, y compris une insuffisance pondérale à la naissance et une réduction de la croissance. </a:t>
            </a:r>
          </a:p>
        </p:txBody>
      </p:sp>
      <p:sp>
        <p:nvSpPr>
          <p:cNvPr id="24" name="TextBox 23"/>
          <p:cNvSpPr txBox="1"/>
          <p:nvPr/>
        </p:nvSpPr>
        <p:spPr>
          <a:xfrm>
            <a:off x="736096" y="2790826"/>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7195735" y="1383402"/>
            <a:ext cx="1418401" cy="2015936"/>
          </a:xfrm>
          <a:prstGeom prst="rect">
            <a:avLst/>
          </a:prstGeom>
          <a:noFill/>
        </p:spPr>
        <p:txBody>
          <a:bodyPr wrap="square" rtlCol="0">
            <a:spAutoFit/>
          </a:bodyPr>
          <a:lstStyle/>
          <a:p>
            <a:pPr>
              <a:buClr>
                <a:schemeClr val="accent2"/>
              </a:buClr>
              <a:buSzPct val="150000"/>
            </a:pPr>
            <a:r>
              <a:rPr lang="fr-CA" sz="12500" dirty="0">
                <a:solidFill>
                  <a:schemeClr val="accent2"/>
                </a:solidFill>
                <a:latin typeface="Helvetica Neue Light" charset="0"/>
                <a:ea typeface="Helvetica Neue Light" charset="0"/>
                <a:cs typeface="Helvetica Neue Light" charset="0"/>
              </a:rPr>
              <a:t>9</a:t>
            </a:r>
          </a:p>
        </p:txBody>
      </p:sp>
      <p:sp>
        <p:nvSpPr>
          <p:cNvPr id="26" name="TextBox 25"/>
          <p:cNvSpPr txBox="1"/>
          <p:nvPr/>
        </p:nvSpPr>
        <p:spPr>
          <a:xfrm>
            <a:off x="8336326" y="1779039"/>
            <a:ext cx="3532585" cy="4589677"/>
          </a:xfrm>
          <a:prstGeom prst="rect">
            <a:avLst/>
          </a:prstGeom>
          <a:noFill/>
        </p:spPr>
        <p:txBody>
          <a:bodyPr wrap="square" rtlCol="0" anchor="ctr" anchorCtr="0">
            <a:noAutofit/>
          </a:bodyPr>
          <a:lstStyle/>
          <a:p>
            <a:pPr>
              <a:lnSpc>
                <a:spcPct val="110000"/>
              </a:lnSpc>
              <a:buClr>
                <a:schemeClr val="accent2"/>
              </a:buClr>
              <a:buSzPct val="150000"/>
            </a:pPr>
            <a:r>
              <a:rPr lang="fr-CA" sz="1900" b="1" dirty="0">
                <a:latin typeface="Helvetica Neue" charset="0"/>
                <a:ea typeface="Helvetica Neue" charset="0"/>
                <a:cs typeface="Helvetica Neue" charset="0"/>
              </a:rPr>
              <a:t>Recommandation n</a:t>
            </a:r>
            <a:r>
              <a:rPr lang="fr-CA" sz="1900" b="1" baseline="30000" dirty="0">
                <a:latin typeface="Helvetica Neue" charset="0"/>
                <a:ea typeface="Helvetica Neue" charset="0"/>
                <a:cs typeface="Helvetica Neue" charset="0"/>
              </a:rPr>
              <a:t>o</a:t>
            </a:r>
            <a:r>
              <a:rPr lang="fr-CA" sz="1900" b="1" dirty="0">
                <a:latin typeface="Helvetica Neue" charset="0"/>
                <a:ea typeface="Helvetica Neue" charset="0"/>
                <a:cs typeface="Helvetica Neue" charset="0"/>
              </a:rPr>
              <a:t> 9</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spc="-100" dirty="0">
                <a:latin typeface="Helvetica Neue" charset="0"/>
                <a:ea typeface="Helvetica Neue" charset="0"/>
                <a:cs typeface="Helvetica Neue" charset="0"/>
              </a:rPr>
              <a:t>Les personnes ayant des antécédents personnels ou familiaux de psychose ou de troubles liés à l’utilisation de substances, ainsi que les femmes enceintes devraient s’abstenir complètement de consommer du cannabis.</a:t>
            </a:r>
          </a:p>
        </p:txBody>
      </p:sp>
      <p:cxnSp>
        <p:nvCxnSpPr>
          <p:cNvPr id="27" name="Straight Connector 26"/>
          <p:cNvCxnSpPr/>
          <p:nvPr/>
        </p:nvCxnSpPr>
        <p:spPr>
          <a:xfrm>
            <a:off x="6905889" y="1937702"/>
            <a:ext cx="0" cy="4431014"/>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6340" y="2541959"/>
            <a:ext cx="140081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023" y="1713723"/>
            <a:ext cx="6288866" cy="954107"/>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Les populations particulièrement </a:t>
            </a:r>
            <a:br>
              <a:rPr lang="fr-CA" sz="2800" b="1" dirty="0">
                <a:latin typeface="Helvetica Neue" charset="0"/>
                <a:ea typeface="Helvetica Neue" charset="0"/>
                <a:cs typeface="Helvetica Neue" charset="0"/>
              </a:rPr>
            </a:br>
            <a:r>
              <a:rPr lang="fr-CA" sz="2800" b="1" dirty="0">
                <a:latin typeface="Helvetica Neue" charset="0"/>
                <a:ea typeface="Helvetica Neue" charset="0"/>
                <a:cs typeface="Helvetica Neue" charset="0"/>
              </a:rPr>
              <a:t>à risque</a:t>
            </a:r>
          </a:p>
        </p:txBody>
      </p:sp>
    </p:spTree>
    <p:extLst>
      <p:ext uri="{BB962C8B-B14F-4D97-AF65-F5344CB8AC3E}">
        <p14:creationId xmlns:p14="http://schemas.microsoft.com/office/powerpoint/2010/main" val="175267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88718" y="2550145"/>
            <a:ext cx="255401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7" name="Straight Connector 16"/>
          <p:cNvCxnSpPr/>
          <p:nvPr/>
        </p:nvCxnSpPr>
        <p:spPr>
          <a:xfrm>
            <a:off x="678990" y="2119411"/>
            <a:ext cx="348661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20" name="Rectangle 19"/>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TextBox 21"/>
          <p:cNvSpPr txBox="1"/>
          <p:nvPr/>
        </p:nvSpPr>
        <p:spPr>
          <a:xfrm>
            <a:off x="1338391" y="391305"/>
            <a:ext cx="429895" cy="307777"/>
          </a:xfrm>
          <a:prstGeom prst="rect">
            <a:avLst/>
          </a:prstGeom>
          <a:noFill/>
        </p:spPr>
        <p:txBody>
          <a:bodyPr wrap="square" rtlCol="0">
            <a:spAutoFit/>
          </a:bodyPr>
          <a:lstStyle/>
          <a:p>
            <a:pPr algn="ctr"/>
            <a:fld id="{348BE4CC-9DB2-0A41-AAF2-BB06F7B70BEE}" type="slidenum">
              <a:rPr lang="en-US" sz="1400" b="1" smtClean="0">
                <a:latin typeface="Helvetica Neue" charset="0"/>
                <a:ea typeface="Helvetica Neue" charset="0"/>
                <a:cs typeface="Helvetica Neue" charset="0"/>
              </a:rPr>
              <a:t>21</a:t>
            </a:fld>
            <a:endParaRPr lang="en-US" sz="1400" b="1" dirty="0">
              <a:latin typeface="Helvetica Neue" charset="0"/>
              <a:ea typeface="Helvetica Neue" charset="0"/>
              <a:cs typeface="Helvetica Neue" charset="0"/>
            </a:endParaRPr>
          </a:p>
        </p:txBody>
      </p:sp>
      <p:sp>
        <p:nvSpPr>
          <p:cNvPr id="23" name="TextBox 22"/>
          <p:cNvSpPr txBox="1"/>
          <p:nvPr/>
        </p:nvSpPr>
        <p:spPr>
          <a:xfrm>
            <a:off x="587377" y="3742016"/>
            <a:ext cx="5113852" cy="2590393"/>
          </a:xfrm>
          <a:prstGeom prst="rect">
            <a:avLst/>
          </a:prstGeom>
          <a:noFill/>
        </p:spPr>
        <p:txBody>
          <a:bodyPr wrap="square" lIns="0" tIns="0" rIns="0" bIns="0" rtlCol="0" anchor="t" anchorCtr="0">
            <a:normAutofit lnSpcReduction="10000"/>
          </a:bodyPr>
          <a:lstStyle/>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Bien qu’on dispose de peu de données, il est probable que la combinaison de certains des comportements à risque décrits dans ces recommandations amplifiera le risque de conséquences néfastes sur la santé découlant de la consommation de cannabis.</a:t>
            </a:r>
          </a:p>
          <a:p>
            <a:pPr marL="285750" indent="-285750">
              <a:spcBef>
                <a:spcPts val="1800"/>
              </a:spcBef>
              <a:buClr>
                <a:schemeClr val="accent2"/>
              </a:buClr>
              <a:buSzPct val="125000"/>
              <a:buFont typeface="Arial" charset="0"/>
              <a:buChar char="•"/>
            </a:pPr>
            <a:r>
              <a:rPr lang="fr-CA" sz="1600" dirty="0">
                <a:latin typeface="Helvetica Neue Light" charset="0"/>
                <a:ea typeface="Helvetica Neue Light" charset="0"/>
                <a:cs typeface="Helvetica Neue Light" charset="0"/>
              </a:rPr>
              <a:t>À titre d’exemple, la consommation de cannabis dès l’adolescence, combinée à la consommation fréquente de cannabis très puissant, est susceptible d’accroître de façon disproportionnée les risques de problèmes de santé aigus ou chroniques.</a:t>
            </a:r>
          </a:p>
        </p:txBody>
      </p:sp>
      <p:sp>
        <p:nvSpPr>
          <p:cNvPr id="24" name="TextBox 23"/>
          <p:cNvSpPr txBox="1"/>
          <p:nvPr/>
        </p:nvSpPr>
        <p:spPr>
          <a:xfrm>
            <a:off x="678071" y="3275668"/>
            <a:ext cx="5023158" cy="246221"/>
          </a:xfrm>
          <a:prstGeom prst="rect">
            <a:avLst/>
          </a:prstGeom>
          <a:noFill/>
        </p:spPr>
        <p:txBody>
          <a:bodyPr wrap="square" lIns="0" tIns="0" rIns="0" bIns="0" rtlCol="0">
            <a:spAutoFit/>
          </a:bodyPr>
          <a:lstStyle/>
          <a:p>
            <a:pPr>
              <a:spcAft>
                <a:spcPts val="2400"/>
              </a:spcAft>
            </a:pPr>
            <a:r>
              <a:rPr lang="fr-CA" sz="1600" dirty="0">
                <a:latin typeface="Helvetica Neue Light" charset="0"/>
                <a:ea typeface="Helvetica Neue Light" charset="0"/>
                <a:cs typeface="Helvetica Neue Light" charset="0"/>
              </a:rPr>
              <a:t>DONNÉES PROBANTES</a:t>
            </a:r>
          </a:p>
        </p:txBody>
      </p:sp>
      <p:sp>
        <p:nvSpPr>
          <p:cNvPr id="25" name="TextBox 24"/>
          <p:cNvSpPr txBox="1"/>
          <p:nvPr/>
        </p:nvSpPr>
        <p:spPr>
          <a:xfrm>
            <a:off x="6314679" y="1310507"/>
            <a:ext cx="2360895" cy="2015936"/>
          </a:xfrm>
          <a:prstGeom prst="rect">
            <a:avLst/>
          </a:prstGeom>
          <a:noFill/>
        </p:spPr>
        <p:txBody>
          <a:bodyPr wrap="square" rtlCol="0">
            <a:spAutoFit/>
          </a:bodyPr>
          <a:lstStyle/>
          <a:p>
            <a:pPr>
              <a:buClr>
                <a:schemeClr val="accent2"/>
              </a:buClr>
              <a:buSzPct val="150000"/>
            </a:pPr>
            <a:r>
              <a:rPr lang="fr-CA" sz="12500" spc="-800" dirty="0">
                <a:solidFill>
                  <a:schemeClr val="accent2"/>
                </a:solidFill>
                <a:latin typeface="Helvetica Neue Light" charset="0"/>
                <a:ea typeface="Helvetica Neue Light" charset="0"/>
                <a:cs typeface="Helvetica Neue Light" charset="0"/>
              </a:rPr>
              <a:t>10</a:t>
            </a:r>
          </a:p>
        </p:txBody>
      </p:sp>
      <p:sp>
        <p:nvSpPr>
          <p:cNvPr id="26" name="TextBox 25"/>
          <p:cNvSpPr txBox="1"/>
          <p:nvPr/>
        </p:nvSpPr>
        <p:spPr>
          <a:xfrm>
            <a:off x="8284976" y="1603116"/>
            <a:ext cx="3455919" cy="4718622"/>
          </a:xfrm>
          <a:prstGeom prst="rect">
            <a:avLst/>
          </a:prstGeom>
          <a:noFill/>
        </p:spPr>
        <p:txBody>
          <a:bodyPr wrap="square" rtlCol="0" anchor="ctr" anchorCtr="0">
            <a:noAutofit/>
          </a:bodyPr>
          <a:lstStyle/>
          <a:p>
            <a:pPr>
              <a:lnSpc>
                <a:spcPct val="120000"/>
              </a:lnSpc>
              <a:buClr>
                <a:schemeClr val="accent2"/>
              </a:buClr>
              <a:buSzPct val="150000"/>
            </a:pPr>
            <a:r>
              <a:rPr lang="fr-CA" sz="1900" b="1" dirty="0">
                <a:latin typeface="Helvetica Neue" charset="0"/>
                <a:ea typeface="Helvetica Neue" charset="0"/>
                <a:cs typeface="Helvetica Neue" charset="0"/>
              </a:rPr>
              <a:t>Recommandation n</a:t>
            </a:r>
            <a:r>
              <a:rPr lang="fr-CA" sz="1900" b="1" baseline="30000" dirty="0">
                <a:latin typeface="Helvetica Neue" charset="0"/>
                <a:ea typeface="Helvetica Neue" charset="0"/>
                <a:cs typeface="Helvetica Neue" charset="0"/>
              </a:rPr>
              <a:t>o</a:t>
            </a:r>
            <a:r>
              <a:rPr lang="fr-CA" sz="1900" b="1" dirty="0">
                <a:latin typeface="Helvetica Neue" charset="0"/>
                <a:ea typeface="Helvetica Neue" charset="0"/>
                <a:cs typeface="Helvetica Neue" charset="0"/>
              </a:rPr>
              <a:t> 10</a:t>
            </a:r>
            <a:r>
              <a:rPr lang="fr-CA" sz="2400" dirty="0">
                <a:latin typeface="Helvetica Neue" charset="0"/>
                <a:ea typeface="Helvetica Neue" charset="0"/>
                <a:cs typeface="Helvetica Neue" charset="0"/>
              </a:rPr>
              <a:t>	</a:t>
            </a:r>
          </a:p>
          <a:p>
            <a:pPr>
              <a:spcBef>
                <a:spcPts val="1200"/>
              </a:spcBef>
              <a:buClr>
                <a:schemeClr val="accent2"/>
              </a:buClr>
              <a:buSzPct val="150000"/>
            </a:pPr>
            <a:r>
              <a:rPr lang="fr-CA" sz="2400" b="1" dirty="0">
                <a:latin typeface="Helvetica Neue" charset="0"/>
                <a:ea typeface="Helvetica Neue" charset="0"/>
                <a:cs typeface="Helvetica Neue" charset="0"/>
              </a:rPr>
              <a:t>Éviter de combiner les facteurs de risque liés à la consommation de cannabis. De multiples comportements à risque élevé augmentent la probabilité ou la gravité des effets néfastes.</a:t>
            </a:r>
          </a:p>
        </p:txBody>
      </p:sp>
      <p:cxnSp>
        <p:nvCxnSpPr>
          <p:cNvPr id="27" name="Straight Connector 26"/>
          <p:cNvCxnSpPr/>
          <p:nvPr/>
        </p:nvCxnSpPr>
        <p:spPr>
          <a:xfrm>
            <a:off x="6248487" y="1857492"/>
            <a:ext cx="10774" cy="4286636"/>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6707" y="2966079"/>
            <a:ext cx="423396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022" y="1722182"/>
            <a:ext cx="4491691" cy="1384995"/>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La combinaison des risques ou des comportements à risque</a:t>
            </a:r>
          </a:p>
        </p:txBody>
      </p:sp>
    </p:spTree>
    <p:extLst>
      <p:ext uri="{BB962C8B-B14F-4D97-AF65-F5344CB8AC3E}">
        <p14:creationId xmlns:p14="http://schemas.microsoft.com/office/powerpoint/2010/main" val="139193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31426"/>
            <a:ext cx="3356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6" name="Straight Connector 5"/>
          <p:cNvCxnSpPr/>
          <p:nvPr/>
        </p:nvCxnSpPr>
        <p:spPr>
          <a:xfrm>
            <a:off x="1068181" y="3904387"/>
            <a:ext cx="205427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9" name="TextBox 8"/>
          <p:cNvSpPr txBox="1"/>
          <p:nvPr/>
        </p:nvSpPr>
        <p:spPr>
          <a:xfrm>
            <a:off x="1022581" y="1573757"/>
            <a:ext cx="3549415" cy="4268244"/>
          </a:xfrm>
          <a:prstGeom prst="rect">
            <a:avLst/>
          </a:prstGeom>
          <a:noFill/>
        </p:spPr>
        <p:txBody>
          <a:bodyPr wrap="square" rtlCol="0" anchor="ctr" anchorCtr="0">
            <a:normAutofit/>
          </a:bodyPr>
          <a:lstStyle/>
          <a:p>
            <a:pPr>
              <a:spcAft>
                <a:spcPts val="2400"/>
              </a:spcAft>
            </a:pPr>
            <a:r>
              <a:rPr lang="fr-CA" sz="4000" b="1" dirty="0">
                <a:latin typeface="Helvetica Neue" charset="0"/>
                <a:ea typeface="Helvetica Neue" charset="0"/>
                <a:cs typeface="Helvetica Neue" charset="0"/>
              </a:rPr>
              <a:t>Résumé</a:t>
            </a:r>
          </a:p>
        </p:txBody>
      </p:sp>
      <p:sp>
        <p:nvSpPr>
          <p:cNvPr id="14" name="TextBox 13"/>
          <p:cNvSpPr txBox="1"/>
          <p:nvPr/>
        </p:nvSpPr>
        <p:spPr>
          <a:xfrm>
            <a:off x="5387009" y="1470992"/>
            <a:ext cx="6018928" cy="4790660"/>
          </a:xfrm>
          <a:prstGeom prst="rect">
            <a:avLst/>
          </a:prstGeom>
          <a:noFill/>
        </p:spPr>
        <p:txBody>
          <a:bodyPr wrap="square" rtlCol="0" anchor="ctr" anchorCtr="0">
            <a:noAutofit/>
          </a:bodyPr>
          <a:lstStyle/>
          <a:p>
            <a:pPr>
              <a:spcBef>
                <a:spcPts val="1800"/>
              </a:spcBef>
              <a:buClr>
                <a:schemeClr val="accent2"/>
              </a:buClr>
              <a:buSzPct val="125000"/>
            </a:pPr>
            <a:r>
              <a:rPr lang="fr-CA" dirty="0">
                <a:latin typeface="Helvetica Neue Light" charset="0"/>
                <a:ea typeface="Helvetica Neue Light" charset="0"/>
                <a:cs typeface="Helvetica Neue Light" charset="0"/>
              </a:rPr>
              <a:t>D’après les données scientifiques actuelles, les principales mesures de réduction des risques qui promettent la plus grande efficacité pour les consommateurs de cannabis et la santé publique sont les suivantes :</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Retarder la première consommation de cannabis au moins jusqu’après l’adolescence.</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Éviter l’utilisation fréquente ou régulière, et limiter la consommation à une utilisation occasionnelle tout au plus.</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Éviter les produits du cannabis à forte puissance et à risque élevé.</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Ne pas conduire avec les facultés affaiblies par le cannabis.</a:t>
            </a:r>
          </a:p>
        </p:txBody>
      </p:sp>
      <p:sp>
        <p:nvSpPr>
          <p:cNvPr id="17" name="Rectangle 16"/>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Rectangle 17"/>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9" name="TextBox 18"/>
          <p:cNvSpPr txBox="1"/>
          <p:nvPr/>
        </p:nvSpPr>
        <p:spPr>
          <a:xfrm>
            <a:off x="1338391" y="391305"/>
            <a:ext cx="429895" cy="307777"/>
          </a:xfrm>
          <a:prstGeom prst="rect">
            <a:avLst/>
          </a:prstGeom>
          <a:noFill/>
        </p:spPr>
        <p:txBody>
          <a:bodyPr wrap="square" rtlCol="0">
            <a:spAutoFit/>
          </a:bodyPr>
          <a:lstStyle/>
          <a:p>
            <a:pPr algn="ctr"/>
            <a:fld id="{3CA1DE3C-6C63-6B4E-BDF2-80045A9CE1CA}" type="slidenum">
              <a:rPr lang="en-US" sz="1400" b="1" smtClean="0">
                <a:latin typeface="Helvetica Neue" charset="0"/>
                <a:ea typeface="Helvetica Neue" charset="0"/>
                <a:cs typeface="Helvetica Neue" charset="0"/>
              </a:rPr>
              <a:t>22</a:t>
            </a:fld>
            <a:endParaRPr lang="en-US" sz="14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29792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17888" y="4729888"/>
            <a:ext cx="274871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6" name="Straight Connector 5"/>
          <p:cNvCxnSpPr/>
          <p:nvPr/>
        </p:nvCxnSpPr>
        <p:spPr>
          <a:xfrm>
            <a:off x="1117888" y="3521402"/>
            <a:ext cx="223896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RUCMR</a:t>
            </a:r>
          </a:p>
        </p:txBody>
      </p:sp>
      <p:sp>
        <p:nvSpPr>
          <p:cNvPr id="14" name="TextBox 13"/>
          <p:cNvSpPr txBox="1"/>
          <p:nvPr/>
        </p:nvSpPr>
        <p:spPr>
          <a:xfrm>
            <a:off x="5483225" y="1844675"/>
            <a:ext cx="5129952" cy="4248150"/>
          </a:xfrm>
          <a:prstGeom prst="rect">
            <a:avLst/>
          </a:prstGeom>
          <a:noFill/>
        </p:spPr>
        <p:txBody>
          <a:bodyPr wrap="square" rtlCol="0" anchor="ctr" anchorCtr="0">
            <a:normAutofit/>
          </a:bodyPr>
          <a:lstStyle/>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Les Recommandations pour l’usage du cannabis à moindre risque ne peuvent être efficaces que si elles sont diffusées et communiquées efficacement, ce qui exige également d’adapter la façon dont le contenu est présenté aux différents publics cibles.</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Les recommandations ne constituent pas un protocole thérapeutique et ne peuvent remplacer les traitements.</a:t>
            </a:r>
          </a:p>
          <a:p>
            <a:pPr marL="28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Les personnes qui éprouvent des problèmes liés à leur consommation de cannabis devraient demander l’aide d’un professionnel de la santé qualifié.</a:t>
            </a:r>
          </a:p>
        </p:txBody>
      </p:sp>
      <p:sp>
        <p:nvSpPr>
          <p:cNvPr id="17" name="Rectangle 16"/>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Rectangle 17"/>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9" name="TextBox 18"/>
          <p:cNvSpPr txBox="1"/>
          <p:nvPr/>
        </p:nvSpPr>
        <p:spPr>
          <a:xfrm>
            <a:off x="1338391" y="391305"/>
            <a:ext cx="429895" cy="307777"/>
          </a:xfrm>
          <a:prstGeom prst="rect">
            <a:avLst/>
          </a:prstGeom>
          <a:noFill/>
        </p:spPr>
        <p:txBody>
          <a:bodyPr wrap="square" rtlCol="0">
            <a:spAutoFit/>
          </a:bodyPr>
          <a:lstStyle/>
          <a:p>
            <a:pPr algn="ctr"/>
            <a:fld id="{3CA1DE3C-6C63-6B4E-BDF2-80045A9CE1CA}" type="slidenum">
              <a:rPr lang="en-US" sz="1400" b="1" smtClean="0">
                <a:latin typeface="Helvetica Neue" charset="0"/>
                <a:ea typeface="Helvetica Neue" charset="0"/>
                <a:cs typeface="Helvetica Neue" charset="0"/>
              </a:rPr>
              <a:t>23</a:t>
            </a:fld>
            <a:endParaRPr lang="en-US" sz="1400" b="1" dirty="0">
              <a:latin typeface="Helvetica Neue" charset="0"/>
              <a:ea typeface="Helvetica Neue" charset="0"/>
              <a:cs typeface="Helvetica Neue" charset="0"/>
            </a:endParaRPr>
          </a:p>
        </p:txBody>
      </p:sp>
      <p:cxnSp>
        <p:nvCxnSpPr>
          <p:cNvPr id="13" name="Straight Connector 12"/>
          <p:cNvCxnSpPr/>
          <p:nvPr/>
        </p:nvCxnSpPr>
        <p:spPr>
          <a:xfrm>
            <a:off x="1117888" y="4128281"/>
            <a:ext cx="20955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50813" y="1844675"/>
            <a:ext cx="3884060" cy="4206240"/>
          </a:xfrm>
          <a:prstGeom prst="rect">
            <a:avLst/>
          </a:prstGeom>
          <a:noFill/>
        </p:spPr>
        <p:txBody>
          <a:bodyPr wrap="square" rtlCol="0" anchor="ctr" anchorCtr="0">
            <a:normAutofit/>
          </a:bodyPr>
          <a:lstStyle/>
          <a:p>
            <a:pPr>
              <a:spcAft>
                <a:spcPts val="2400"/>
              </a:spcAft>
            </a:pPr>
            <a:r>
              <a:rPr lang="fr-CA" sz="4000" b="1" dirty="0">
                <a:latin typeface="Helvetica Neue" charset="0"/>
                <a:ea typeface="Helvetica Neue" charset="0"/>
                <a:cs typeface="Helvetica Neue" charset="0"/>
              </a:rPr>
              <a:t>Mises en </a:t>
            </a:r>
            <a:br>
              <a:rPr lang="fr-CA" sz="4000" b="1" dirty="0">
                <a:latin typeface="Helvetica Neue" charset="0"/>
                <a:ea typeface="Helvetica Neue" charset="0"/>
                <a:cs typeface="Helvetica Neue" charset="0"/>
              </a:rPr>
            </a:br>
            <a:r>
              <a:rPr lang="fr-CA" sz="4000" b="1" dirty="0">
                <a:latin typeface="Helvetica Neue" charset="0"/>
                <a:ea typeface="Helvetica Neue" charset="0"/>
                <a:cs typeface="Helvetica Neue" charset="0"/>
              </a:rPr>
              <a:t>garde et conclusion</a:t>
            </a:r>
          </a:p>
        </p:txBody>
      </p:sp>
    </p:spTree>
    <p:extLst>
      <p:ext uri="{BB962C8B-B14F-4D97-AF65-F5344CB8AC3E}">
        <p14:creationId xmlns:p14="http://schemas.microsoft.com/office/powerpoint/2010/main" val="5481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1190134" y="1992311"/>
            <a:ext cx="543173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51065" y="2783665"/>
            <a:ext cx="35716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57664" y="4061305"/>
            <a:ext cx="244030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57664" y="5093138"/>
            <a:ext cx="214824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426"/>
            <a:ext cx="6152322"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153474" y="751698"/>
            <a:ext cx="5904792" cy="461665"/>
          </a:xfrm>
          <a:prstGeom prst="rect">
            <a:avLst/>
          </a:prstGeom>
          <a:noFill/>
        </p:spPr>
        <p:txBody>
          <a:bodyPr wrap="square" rtlCol="0" anchor="ctr">
            <a:spAutoFit/>
          </a:bodyPr>
          <a:lstStyle/>
          <a:p>
            <a:pPr algn="r">
              <a:tabLst>
                <a:tab pos="393700" algn="l"/>
              </a:tabLst>
            </a:pPr>
            <a:r>
              <a:rPr lang="fr-CA" sz="2400" b="1" dirty="0">
                <a:latin typeface="Helvetica Neue" charset="0"/>
                <a:ea typeface="Helvetica Neue" charset="0"/>
                <a:cs typeface="Helvetica Neue" charset="0"/>
              </a:rPr>
              <a:t>Autres ressources sur les  RUCMR*</a:t>
            </a:r>
          </a:p>
        </p:txBody>
      </p:sp>
      <p:sp>
        <p:nvSpPr>
          <p:cNvPr id="28" name="Rectangle 27"/>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9" name="Rectangle 28"/>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0" name="TextBox 29"/>
          <p:cNvSpPr txBox="1"/>
          <p:nvPr/>
        </p:nvSpPr>
        <p:spPr>
          <a:xfrm>
            <a:off x="1338391" y="391305"/>
            <a:ext cx="429895" cy="307777"/>
          </a:xfrm>
          <a:prstGeom prst="rect">
            <a:avLst/>
          </a:prstGeom>
          <a:noFill/>
        </p:spPr>
        <p:txBody>
          <a:bodyPr wrap="square" rtlCol="0">
            <a:spAutoFit/>
          </a:bodyPr>
          <a:lstStyle/>
          <a:p>
            <a:pPr algn="ctr"/>
            <a:fld id="{B38ADFD4-0301-5E47-A77F-39E4A4D6523F}" type="slidenum">
              <a:rPr lang="en-US" sz="1400" b="1" smtClean="0">
                <a:latin typeface="Helvetica Neue" charset="0"/>
                <a:ea typeface="Helvetica Neue" charset="0"/>
                <a:cs typeface="Helvetica Neue" charset="0"/>
              </a:rPr>
              <a:t>24</a:t>
            </a:fld>
            <a:endParaRPr lang="en-US" sz="1400" b="1" dirty="0">
              <a:latin typeface="Helvetica Neue" charset="0"/>
              <a:ea typeface="Helvetica Neue" charset="0"/>
              <a:cs typeface="Helvetica Neue" charset="0"/>
            </a:endParaRPr>
          </a:p>
        </p:txBody>
      </p:sp>
      <p:sp>
        <p:nvSpPr>
          <p:cNvPr id="3" name="TextBox 2"/>
          <p:cNvSpPr txBox="1"/>
          <p:nvPr/>
        </p:nvSpPr>
        <p:spPr>
          <a:xfrm>
            <a:off x="1047158" y="6147271"/>
            <a:ext cx="6128084" cy="276999"/>
          </a:xfrm>
          <a:prstGeom prst="rect">
            <a:avLst/>
          </a:prstGeom>
          <a:noFill/>
        </p:spPr>
        <p:txBody>
          <a:bodyPr wrap="square" rtlCol="0">
            <a:spAutoFit/>
          </a:bodyPr>
          <a:lstStyle/>
          <a:p>
            <a:r>
              <a:rPr lang="fr-CA" sz="1200" dirty="0">
                <a:latin typeface="Helvetica Neue Light" charset="0"/>
                <a:ea typeface="Helvetica Neue Light" charset="0"/>
                <a:cs typeface="Helvetica Neue Light" charset="0"/>
              </a:rPr>
              <a:t>* Tout le matériel est offert en français et en anglais.</a:t>
            </a:r>
            <a:endParaRPr lang="en-US" sz="1200" dirty="0">
              <a:latin typeface="Helvetica Neue Light" charset="0"/>
            </a:endParaRPr>
          </a:p>
        </p:txBody>
      </p:sp>
      <p:sp>
        <p:nvSpPr>
          <p:cNvPr id="14" name="TextBox 13"/>
          <p:cNvSpPr txBox="1"/>
          <p:nvPr/>
        </p:nvSpPr>
        <p:spPr>
          <a:xfrm>
            <a:off x="1079565" y="1738863"/>
            <a:ext cx="10488658" cy="4293483"/>
          </a:xfrm>
          <a:prstGeom prst="rect">
            <a:avLst/>
          </a:prstGeom>
          <a:noFill/>
        </p:spPr>
        <p:txBody>
          <a:bodyPr wrap="square" rtlCol="0">
            <a:spAutoFit/>
          </a:bodyPr>
          <a:lstStyle/>
          <a:p>
            <a:pPr>
              <a:spcAft>
                <a:spcPts val="600"/>
              </a:spcAft>
            </a:pPr>
            <a:r>
              <a:rPr lang="fr-CA" sz="1600" b="1" dirty="0">
                <a:latin typeface="Helvetica Neue" charset="0"/>
                <a:ea typeface="Helvetica Neue" charset="0"/>
                <a:cs typeface="Helvetica Neue" charset="0"/>
              </a:rPr>
              <a:t>Exposé des données probantes concernant les RUCMR</a:t>
            </a:r>
            <a:endParaRPr lang="fr-CA" sz="1600" dirty="0">
              <a:latin typeface="Helvetica Neue" charset="0"/>
              <a:ea typeface="Helvetica Neue" charset="0"/>
              <a:cs typeface="Helvetica Neue" charset="0"/>
            </a:endParaRPr>
          </a:p>
          <a:p>
            <a:pPr>
              <a:spcAft>
                <a:spcPts val="600"/>
              </a:spcAft>
            </a:pPr>
            <a:r>
              <a:rPr lang="fr-CA" sz="1600" dirty="0">
                <a:latin typeface="Helvetica Neue" charset="0"/>
                <a:ea typeface="Helvetica Neue" charset="0"/>
                <a:cs typeface="Helvetica Neue" charset="0"/>
              </a:rPr>
              <a:t>Résumé de quatre pages, principalement destiné aux professionnels de la santé.</a:t>
            </a:r>
            <a:endParaRPr lang="fr-CA" sz="1600" u="sng" dirty="0">
              <a:latin typeface="Helvetica Neue Light" charset="0"/>
              <a:hlinkClick r:id="rId2"/>
            </a:endParaRPr>
          </a:p>
          <a:p>
            <a:pPr>
              <a:spcBef>
                <a:spcPts val="1200"/>
              </a:spcBef>
              <a:spcAft>
                <a:spcPts val="600"/>
              </a:spcAft>
            </a:pPr>
            <a:r>
              <a:rPr lang="fr-CA" sz="1600" b="1" dirty="0">
                <a:latin typeface="Helvetica Neue" charset="0"/>
                <a:ea typeface="Helvetica Neue" charset="0"/>
                <a:cs typeface="Helvetica Neue" charset="0"/>
              </a:rPr>
              <a:t>Affiche et carte postale des RUCMR</a:t>
            </a:r>
          </a:p>
          <a:p>
            <a:pPr>
              <a:spcAft>
                <a:spcPts val="600"/>
              </a:spcAft>
            </a:pPr>
            <a:r>
              <a:rPr lang="fr-CA" sz="1600" dirty="0">
                <a:latin typeface="Helvetica Neue Light" charset="0"/>
              </a:rPr>
              <a:t>Affiche et carte postale présentant les recommandations, sous forme de résumé : </a:t>
            </a:r>
            <a:r>
              <a:rPr lang="fr-CA" sz="1600" dirty="0">
                <a:latin typeface="Helvetica Neue Light" charset="0"/>
                <a:hlinkClick r:id="rId3"/>
              </a:rPr>
              <a:t>https://www.cna-aiic.ca/-/media/cna/page-content/pdf-fr/le-cannabis-et-votre-sante.pdf?la=fr&amp;hash=81003BCAEDA54640E5C28A6C2FE4F84F6FC6E0EB</a:t>
            </a:r>
            <a:endParaRPr lang="fr-CA" sz="1600" dirty="0">
              <a:latin typeface="Helvetica Neue" charset="0"/>
              <a:ea typeface="Helvetica Neue" charset="0"/>
              <a:cs typeface="Helvetica Neue" charset="0"/>
            </a:endParaRPr>
          </a:p>
          <a:p>
            <a:pPr>
              <a:spcBef>
                <a:spcPts val="1200"/>
              </a:spcBef>
              <a:spcAft>
                <a:spcPts val="600"/>
              </a:spcAft>
            </a:pPr>
            <a:r>
              <a:rPr lang="fr-CA" sz="1600" b="1" dirty="0">
                <a:latin typeface="Helvetica Neue" charset="0"/>
                <a:ea typeface="Helvetica Neue" charset="0"/>
                <a:cs typeface="Helvetica Neue" charset="0"/>
              </a:rPr>
              <a:t>Dépliant sur les RUCMR </a:t>
            </a:r>
          </a:p>
          <a:p>
            <a:pPr>
              <a:spcAft>
                <a:spcPts val="600"/>
              </a:spcAft>
            </a:pPr>
            <a:r>
              <a:rPr lang="fr-CA" sz="1600" dirty="0">
                <a:latin typeface="Helvetica Neue Light" charset="0"/>
              </a:rPr>
              <a:t>Dépliant à l’intention des consommateurs de cannabis : </a:t>
            </a:r>
            <a:r>
              <a:rPr lang="fr-CA" sz="1600" dirty="0">
                <a:latin typeface="Helvetica Neue Light" charset="0"/>
                <a:hlinkClick r:id="rId4"/>
              </a:rPr>
              <a:t>https://www.camh.ca/-/media/files/pdfs---reports-and-books---research/canadas-lower-risk-guidelines-cannabis-fr.pdf</a:t>
            </a:r>
            <a:endParaRPr lang="fr-CA" sz="1600" dirty="0">
              <a:latin typeface="Helvetica Neue Light" charset="0"/>
            </a:endParaRPr>
          </a:p>
          <a:p>
            <a:pPr>
              <a:spcBef>
                <a:spcPts val="1200"/>
              </a:spcBef>
              <a:spcAft>
                <a:spcPts val="600"/>
              </a:spcAft>
            </a:pPr>
            <a:r>
              <a:rPr lang="fr-CA" sz="1600" b="1" dirty="0">
                <a:latin typeface="Helvetica Neue" charset="0"/>
                <a:ea typeface="Helvetica Neue" charset="0"/>
                <a:cs typeface="Helvetica Neue" charset="0"/>
              </a:rPr>
              <a:t>Livret pour les jeunes</a:t>
            </a:r>
          </a:p>
          <a:p>
            <a:pPr>
              <a:spcAft>
                <a:spcPts val="600"/>
              </a:spcAft>
            </a:pPr>
            <a:r>
              <a:rPr lang="fr-CA" sz="1600" dirty="0">
                <a:latin typeface="Helvetica Neue Light" charset="0"/>
                <a:ea typeface="Helvetica Neue Light" charset="0"/>
                <a:cs typeface="Helvetica Neue Light" charset="0"/>
              </a:rPr>
              <a:t>Version des RUCMR à l’intention des jeunes, élaborée par les jeunes du Centre Margaret McCain pour la santé mentale des enfants, des jeunes et de leur famille de CAMH.</a:t>
            </a:r>
            <a:br>
              <a:rPr lang="fr-CA" sz="1600" dirty="0">
                <a:latin typeface="Helvetica Neue Light" charset="0"/>
                <a:ea typeface="Helvetica Neue Light" charset="0"/>
                <a:cs typeface="Helvetica Neue Light" charset="0"/>
              </a:rPr>
            </a:br>
            <a:r>
              <a:rPr lang="fr-CA" sz="1600" dirty="0">
                <a:latin typeface="Helvetica Neue Light" charset="0"/>
                <a:ea typeface="Helvetica Neue Light" charset="0"/>
                <a:cs typeface="Helvetica Neue Light" charset="0"/>
                <a:hlinkClick r:id="rId5"/>
              </a:rPr>
              <a:t>https://www.camh.ca/fr/info-sante/guides-et-publications/lrcug-for-youth</a:t>
            </a:r>
            <a:endParaRPr lang="fr-CA" sz="1600" dirty="0">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515555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426"/>
            <a:ext cx="421920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3909600"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Appuis</a:t>
            </a:r>
          </a:p>
        </p:txBody>
      </p:sp>
      <p:sp>
        <p:nvSpPr>
          <p:cNvPr id="14" name="TextBox 13"/>
          <p:cNvSpPr txBox="1"/>
          <p:nvPr/>
        </p:nvSpPr>
        <p:spPr>
          <a:xfrm>
            <a:off x="1520538" y="1670231"/>
            <a:ext cx="9412754" cy="646331"/>
          </a:xfrm>
          <a:prstGeom prst="rect">
            <a:avLst/>
          </a:prstGeom>
          <a:noFill/>
        </p:spPr>
        <p:txBody>
          <a:bodyPr wrap="square" rtlCol="0">
            <a:spAutoFit/>
          </a:bodyPr>
          <a:lstStyle/>
          <a:p>
            <a:pPr>
              <a:buClr>
                <a:schemeClr val="accent2"/>
              </a:buClr>
              <a:buSzPct val="150000"/>
            </a:pPr>
            <a:r>
              <a:rPr lang="fr-CA" dirty="0">
                <a:latin typeface="Helvetica Neue" charset="0"/>
                <a:ea typeface="Helvetica Neue" charset="0"/>
                <a:cs typeface="Helvetica Neue" charset="0"/>
              </a:rPr>
              <a:t>Les RUCMR ont obtenu l’appui des organismes suivants. Les gouvernements provinciaux de l’Ontario et du Québec ont également appuyé les RUCMR.</a:t>
            </a:r>
          </a:p>
        </p:txBody>
      </p:sp>
      <p:sp>
        <p:nvSpPr>
          <p:cNvPr id="6" name="Rectangle 5"/>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7" name="Rectangle 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8" name="TextBox 7"/>
          <p:cNvSpPr txBox="1"/>
          <p:nvPr/>
        </p:nvSpPr>
        <p:spPr>
          <a:xfrm>
            <a:off x="1338391" y="391305"/>
            <a:ext cx="429895" cy="307777"/>
          </a:xfrm>
          <a:prstGeom prst="rect">
            <a:avLst/>
          </a:prstGeom>
          <a:noFill/>
        </p:spPr>
        <p:txBody>
          <a:bodyPr wrap="square" rtlCol="0">
            <a:spAutoFit/>
          </a:bodyPr>
          <a:lstStyle/>
          <a:p>
            <a:pPr algn="ctr"/>
            <a:fld id="{B3A4E530-05C4-7946-B0C9-F2C27C1FA24A}" type="slidenum">
              <a:rPr lang="en-US" sz="1400" b="1" smtClean="0">
                <a:latin typeface="Helvetica Neue" charset="0"/>
                <a:ea typeface="Helvetica Neue" charset="0"/>
                <a:cs typeface="Helvetica Neue" charset="0"/>
              </a:rPr>
              <a:pPr algn="ctr"/>
              <a:t>25</a:t>
            </a:fld>
            <a:endParaRPr lang="en-US" sz="1400" b="1" dirty="0">
              <a:latin typeface="Helvetica Neue" charset="0"/>
              <a:ea typeface="Helvetica Neue" charset="0"/>
              <a:cs typeface="Helvetica Neue" charset="0"/>
            </a:endParaRPr>
          </a:p>
        </p:txBody>
      </p:sp>
      <p:pic>
        <p:nvPicPr>
          <p:cNvPr id="1027" name="Picture 3" descr="https://lh6.googleusercontent.com/eNz5ybWZNSLK8sBRwJKxd7fDGteJidntexh9EsGJdRuO1sRttOJNEwFMSc0aOq-uZ2vChDDwQ9Xv3FtJZ0W-LYfHzYi562OzvWivWsPumRzMGbuAaJpQoDOLHmsclHfeMXMMtjUASHCtjGf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599" y="2736002"/>
            <a:ext cx="4061121" cy="790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9-veBROBQe97zz17U7i2_i-xyeUk7YMXyriz3KaeDVcjxCWaiIO_Z8GdJJZu58axhdYIDAAaJTR0M9GdHlVKrT7RvGnFnkXO7zpYAMH88ky5SeqcVl3SY8EauVBKbrESRyMAXROzkhpPdBHW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89" y="2478018"/>
            <a:ext cx="2686157" cy="10105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lh4.googleusercontent.com/FWS5beyKikJDtcOM_nh010MxPOD0bSQTsnvKhB1edCpQLd7QRck74hpNgQxbzyRoUJa8aC2egYDRaZrpoj7t3b_DpQD529p1_STc5UaIhRoxskTXs6iAqVgL8pdWo5SJGDBV0VBndi9FoidoQ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141" y="2743200"/>
            <a:ext cx="2873143" cy="7535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6.googleusercontent.com/_wDFwayxbQhfLxhFcVDb3iwsYYWdwOABPC2Bja5t-mIdutAtsrbRYrv6Z54V4lzTKg79pwZgCWMrwMiaUBwjjOCyasS2BTrmDMhTFEmXKJtQibpE6zXKwFDaX4V6YydPvBnITwTVAOkYU7Ns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461" y="3955930"/>
            <a:ext cx="3716662" cy="5914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3.googleusercontent.com/uJ9F6aFayv-k2gpmUwzQHwnfUCltWoGfo1XYReqd8HXMq03YlDdSSa9JzMYZWR0VgnvlZibJXWsjouMboyjWSNrIsnucI1cIEkEKq-mSqGFkSDISz1SiFXupfNwfHqz5FYd7B2eeKS7r830D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497" y="3923752"/>
            <a:ext cx="2814929" cy="67804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5.googleusercontent.com/U-LoIw04blaE_xOe0UGcJSCkGfHL07PneMX7JQeqoa-pNG32BrE5UVljdxINDsDViN6oEuNP-KdfanOWJE_7cv5Zbt3lEhpn1nNzzm_KNSPrqGobzfVN12tW1wy9Vvkdb7oT9cdyD_FWQECC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059" y="4824948"/>
            <a:ext cx="4178704" cy="11173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3.googleusercontent.com/Jp4Xc-tOLMUeMIEIlvhr_sx35qMadTLIUWNSfmdgE1yMdB-cFcwvSPEhuUpiuAh_YNVmz0julF6LQvHoN96zZKBRnNkecc_GfPxEKEfQ4mUloLvgOp6tKMrFqnSoWeVWWOjR4IAW6TCO4sU92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030" y="4002790"/>
            <a:ext cx="2765432" cy="580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9840" y="4824948"/>
            <a:ext cx="2084294" cy="901647"/>
          </a:xfrm>
          <a:prstGeom prst="rect">
            <a:avLst/>
          </a:prstGeom>
        </p:spPr>
      </p:pic>
      <p:sp>
        <p:nvSpPr>
          <p:cNvPr id="25" name="TextBox 24"/>
          <p:cNvSpPr txBox="1"/>
          <p:nvPr/>
        </p:nvSpPr>
        <p:spPr>
          <a:xfrm>
            <a:off x="1938594" y="6073218"/>
            <a:ext cx="8697600" cy="307777"/>
          </a:xfrm>
          <a:prstGeom prst="rect">
            <a:avLst/>
          </a:prstGeom>
          <a:noFill/>
        </p:spPr>
        <p:txBody>
          <a:bodyPr wrap="square" rtlCol="0">
            <a:spAutoFit/>
          </a:bodyPr>
          <a:lstStyle/>
          <a:p>
            <a:pPr algn="ctr">
              <a:buClr>
                <a:schemeClr val="accent2"/>
              </a:buClr>
              <a:buSzPct val="150000"/>
            </a:pPr>
            <a:r>
              <a:rPr lang="fr-CA" sz="1400" b="1" dirty="0">
                <a:latin typeface="Helvetica Neue" charset="0"/>
                <a:ea typeface="Helvetica Neue" charset="0"/>
                <a:cs typeface="Helvetica Neue" charset="0"/>
              </a:rPr>
              <a:t>Conseil des médecins hygiénistes en chef (CMHC)</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513" y="4993656"/>
            <a:ext cx="3953469" cy="779884"/>
          </a:xfrm>
          <a:prstGeom prst="rect">
            <a:avLst/>
          </a:prstGeom>
        </p:spPr>
      </p:pic>
    </p:spTree>
    <p:extLst>
      <p:ext uri="{BB962C8B-B14F-4D97-AF65-F5344CB8AC3E}">
        <p14:creationId xmlns:p14="http://schemas.microsoft.com/office/powerpoint/2010/main" val="151000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31426"/>
            <a:ext cx="421920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3909600"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Référence</a:t>
            </a:r>
          </a:p>
        </p:txBody>
      </p:sp>
      <p:sp>
        <p:nvSpPr>
          <p:cNvPr id="28" name="Rectangle 27"/>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9" name="Rectangle 28"/>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0" name="TextBox 29"/>
          <p:cNvSpPr txBox="1"/>
          <p:nvPr/>
        </p:nvSpPr>
        <p:spPr>
          <a:xfrm>
            <a:off x="1338391" y="391305"/>
            <a:ext cx="429895" cy="307777"/>
          </a:xfrm>
          <a:prstGeom prst="rect">
            <a:avLst/>
          </a:prstGeom>
          <a:noFill/>
        </p:spPr>
        <p:txBody>
          <a:bodyPr wrap="square" rtlCol="0">
            <a:spAutoFit/>
          </a:bodyPr>
          <a:lstStyle/>
          <a:p>
            <a:pPr algn="ctr"/>
            <a:fld id="{B38ADFD4-0301-5E47-A77F-39E4A4D6523F}" type="slidenum">
              <a:rPr lang="en-US" sz="1400" b="1" smtClean="0">
                <a:latin typeface="Helvetica Neue" charset="0"/>
                <a:ea typeface="Helvetica Neue" charset="0"/>
                <a:cs typeface="Helvetica Neue" charset="0"/>
              </a:rPr>
              <a:t>26</a:t>
            </a:fld>
            <a:endParaRPr lang="en-US" sz="1400" b="1" dirty="0">
              <a:latin typeface="Helvetica Neue" charset="0"/>
              <a:ea typeface="Helvetica Neue" charset="0"/>
              <a:cs typeface="Helvetica Neue" charset="0"/>
            </a:endParaRPr>
          </a:p>
        </p:txBody>
      </p:sp>
      <p:sp>
        <p:nvSpPr>
          <p:cNvPr id="15" name="Rectangle 14"/>
          <p:cNvSpPr/>
          <p:nvPr/>
        </p:nvSpPr>
        <p:spPr>
          <a:xfrm>
            <a:off x="0" y="3496146"/>
            <a:ext cx="411120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0" name="TextBox 19"/>
          <p:cNvSpPr txBox="1"/>
          <p:nvPr/>
        </p:nvSpPr>
        <p:spPr>
          <a:xfrm>
            <a:off x="93600" y="3585640"/>
            <a:ext cx="3909600"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Remerciements</a:t>
            </a:r>
          </a:p>
        </p:txBody>
      </p:sp>
      <p:sp>
        <p:nvSpPr>
          <p:cNvPr id="23" name="TextBox 22"/>
          <p:cNvSpPr txBox="1"/>
          <p:nvPr/>
        </p:nvSpPr>
        <p:spPr>
          <a:xfrm>
            <a:off x="1288111" y="1742995"/>
            <a:ext cx="10360961" cy="1015663"/>
          </a:xfrm>
          <a:prstGeom prst="rect">
            <a:avLst/>
          </a:prstGeom>
          <a:noFill/>
        </p:spPr>
        <p:txBody>
          <a:bodyPr wrap="square" rtlCol="0">
            <a:spAutoFit/>
          </a:bodyPr>
          <a:lstStyle/>
          <a:p>
            <a:pPr>
              <a:spcAft>
                <a:spcPts val="600"/>
              </a:spcAft>
              <a:buClr>
                <a:schemeClr val="accent2"/>
              </a:buClr>
              <a:buSzPct val="150000"/>
            </a:pPr>
            <a:r>
              <a:rPr lang="fr-CA" sz="2000" dirty="0">
                <a:latin typeface="Helvetica Neue Light" charset="0"/>
                <a:ea typeface="Helvetica Neue Light" charset="0"/>
                <a:cs typeface="Helvetica Neue Light" charset="0"/>
              </a:rPr>
              <a:t>Fischer, B., C. Russell, P. Sabioni, W. van den Brink, B. Le Foll, W. Hall, J. Rehm et R. Room (2017). </a:t>
            </a:r>
            <a:r>
              <a:rPr lang="fr-CA" sz="2000" dirty="0">
                <a:latin typeface="Helvetica Neue Light" charset="0"/>
                <a:ea typeface="Helvetica Neue Light" charset="0"/>
                <a:cs typeface="Helvetica Neue Light" charset="0"/>
                <a:hlinkClick r:id="rId2"/>
              </a:rPr>
              <a:t>« Lower-Risk Cannabis Use Guidelines (LRCUG): An evidence-based update »</a:t>
            </a:r>
            <a:r>
              <a:rPr lang="fr-CA" sz="2000" dirty="0">
                <a:latin typeface="Helvetica Neue Light" charset="0"/>
                <a:ea typeface="Helvetica Neue Light" charset="0"/>
                <a:cs typeface="Helvetica Neue Light" charset="0"/>
              </a:rPr>
              <a:t>, American Journal of Public Health, vol. 107, n</a:t>
            </a:r>
            <a:r>
              <a:rPr lang="fr-CA" sz="2000" baseline="30000" dirty="0">
                <a:latin typeface="Helvetica Neue Light" charset="0"/>
                <a:ea typeface="Helvetica Neue Light" charset="0"/>
                <a:cs typeface="Helvetica Neue Light" charset="0"/>
              </a:rPr>
              <a:t>o</a:t>
            </a:r>
            <a:r>
              <a:rPr lang="fr-CA" sz="2000" dirty="0">
                <a:latin typeface="Helvetica Neue Light" charset="0"/>
                <a:ea typeface="Helvetica Neue Light" charset="0"/>
                <a:cs typeface="Helvetica Neue Light" charset="0"/>
              </a:rPr>
              <a:t> 8. DOI : 10.2105/AJPH.2017.303818.</a:t>
            </a:r>
          </a:p>
        </p:txBody>
      </p:sp>
      <p:sp>
        <p:nvSpPr>
          <p:cNvPr id="24" name="TextBox 23"/>
          <p:cNvSpPr txBox="1"/>
          <p:nvPr/>
        </p:nvSpPr>
        <p:spPr>
          <a:xfrm>
            <a:off x="1338391" y="4426976"/>
            <a:ext cx="10360961" cy="1323439"/>
          </a:xfrm>
          <a:prstGeom prst="rect">
            <a:avLst/>
          </a:prstGeom>
          <a:noFill/>
        </p:spPr>
        <p:txBody>
          <a:bodyPr wrap="square" rtlCol="0">
            <a:spAutoFit/>
          </a:bodyPr>
          <a:lstStyle/>
          <a:p>
            <a:pPr>
              <a:spcAft>
                <a:spcPts val="600"/>
              </a:spcAft>
              <a:buClr>
                <a:schemeClr val="accent2"/>
              </a:buClr>
              <a:buSzPct val="150000"/>
            </a:pPr>
            <a:r>
              <a:rPr lang="fr-CA" sz="2000" dirty="0">
                <a:latin typeface="Helvetica Neue Light" charset="0"/>
                <a:ea typeface="Helvetica Neue Light" charset="0"/>
                <a:cs typeface="Helvetica Neue Light" charset="0"/>
              </a:rPr>
              <a:t>Les Recommandations pour l’usage du cannabis à moindre risque (RUCMR) sont une initiative d’intervention fondée sur des données probantes de l’Initiative canadienne de recherche sur l’abus de substances (ICRAS), financée par les Instituts de recherche en santé du Canada (IRSC).</a:t>
            </a:r>
          </a:p>
        </p:txBody>
      </p:sp>
    </p:spTree>
    <p:extLst>
      <p:ext uri="{BB962C8B-B14F-4D97-AF65-F5344CB8AC3E}">
        <p14:creationId xmlns:p14="http://schemas.microsoft.com/office/powerpoint/2010/main" val="159502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70969" y="2377684"/>
            <a:ext cx="1410346" cy="2939266"/>
          </a:xfrm>
          <a:prstGeom prst="rect">
            <a:avLst/>
          </a:prstGeom>
          <a:noFill/>
        </p:spPr>
        <p:txBody>
          <a:bodyPr wrap="square" rtlCol="0">
            <a:spAutoFit/>
          </a:bodyPr>
          <a:lstStyle/>
          <a:p>
            <a:r>
              <a:rPr lang="fr-CA" sz="6000" b="1" dirty="0">
                <a:solidFill>
                  <a:schemeClr val="accent2"/>
                </a:solidFill>
                <a:latin typeface="Helvetica Neue" charset="0"/>
                <a:ea typeface="Helvetica Neue" charset="0"/>
                <a:cs typeface="Helvetica Neue" charset="0"/>
              </a:rPr>
              <a:t>1</a:t>
            </a:r>
          </a:p>
          <a:p>
            <a:r>
              <a:rPr lang="fr-CA" sz="6000" b="1" dirty="0">
                <a:solidFill>
                  <a:schemeClr val="accent2"/>
                </a:solidFill>
                <a:latin typeface="Helvetica Neue" charset="0"/>
                <a:ea typeface="Helvetica Neue" charset="0"/>
                <a:cs typeface="Helvetica Neue" charset="0"/>
              </a:rPr>
              <a:t>2</a:t>
            </a:r>
          </a:p>
          <a:p>
            <a:pPr>
              <a:spcBef>
                <a:spcPts val="600"/>
              </a:spcBef>
            </a:pPr>
            <a:r>
              <a:rPr lang="fr-CA" sz="6000" b="1" dirty="0">
                <a:solidFill>
                  <a:schemeClr val="accent2"/>
                </a:solidFill>
                <a:latin typeface="Helvetica Neue" charset="0"/>
                <a:ea typeface="Helvetica Neue" charset="0"/>
                <a:cs typeface="Helvetica Neue" charset="0"/>
              </a:rPr>
              <a:t>3</a:t>
            </a:r>
          </a:p>
        </p:txBody>
      </p:sp>
      <p:sp>
        <p:nvSpPr>
          <p:cNvPr id="9" name="TextBox 8"/>
          <p:cNvSpPr txBox="1"/>
          <p:nvPr/>
        </p:nvSpPr>
        <p:spPr>
          <a:xfrm>
            <a:off x="3576142" y="2641254"/>
            <a:ext cx="7090475" cy="2431435"/>
          </a:xfrm>
          <a:prstGeom prst="rect">
            <a:avLst/>
          </a:prstGeom>
          <a:noFill/>
        </p:spPr>
        <p:txBody>
          <a:bodyPr wrap="square" rtlCol="0">
            <a:spAutoFit/>
          </a:bodyPr>
          <a:lstStyle/>
          <a:p>
            <a:pPr>
              <a:spcAft>
                <a:spcPts val="2400"/>
              </a:spcAft>
            </a:pPr>
            <a:r>
              <a:rPr lang="fr-CA" sz="2800" b="1" dirty="0">
                <a:latin typeface="Helvetica Neue" charset="0"/>
                <a:ea typeface="Helvetica Neue" charset="0"/>
                <a:cs typeface="Helvetica Neue" charset="0"/>
              </a:rPr>
              <a:t>Contexte</a:t>
            </a:r>
          </a:p>
          <a:p>
            <a:pPr>
              <a:spcAft>
                <a:spcPts val="2400"/>
              </a:spcAft>
            </a:pPr>
            <a:r>
              <a:rPr lang="fr-CA" sz="2800" b="1" dirty="0">
                <a:latin typeface="Helvetica Neue" charset="0"/>
                <a:ea typeface="Helvetica Neue" charset="0"/>
                <a:cs typeface="Helvetica Neue" charset="0"/>
              </a:rPr>
              <a:t>Recommandations pour l’usage du cannabis à moindre risque (RUCMR) </a:t>
            </a:r>
          </a:p>
          <a:p>
            <a:pPr>
              <a:spcAft>
                <a:spcPts val="2400"/>
              </a:spcAft>
            </a:pPr>
            <a:r>
              <a:rPr lang="fr-CA" sz="2800" b="1" dirty="0">
                <a:latin typeface="Helvetica Neue" charset="0"/>
                <a:ea typeface="Helvetica Neue" charset="0"/>
                <a:cs typeface="Helvetica Neue" charset="0"/>
              </a:rPr>
              <a:t>Autres ressources</a:t>
            </a:r>
          </a:p>
        </p:txBody>
      </p:sp>
      <p:sp>
        <p:nvSpPr>
          <p:cNvPr id="11" name="Rectangle 10"/>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2" name="TextBox 11"/>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Aperçu</a:t>
            </a:r>
          </a:p>
        </p:txBody>
      </p:sp>
      <p:sp>
        <p:nvSpPr>
          <p:cNvPr id="13" name="Rectangle 12"/>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4" name="Rectangle 13"/>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5" name="TextBox 14"/>
          <p:cNvSpPr txBox="1"/>
          <p:nvPr/>
        </p:nvSpPr>
        <p:spPr>
          <a:xfrm>
            <a:off x="1338391" y="391305"/>
            <a:ext cx="429895" cy="307777"/>
          </a:xfrm>
          <a:prstGeom prst="rect">
            <a:avLst/>
          </a:prstGeom>
          <a:noFill/>
        </p:spPr>
        <p:txBody>
          <a:bodyPr wrap="square" rtlCol="0">
            <a:spAutoFit/>
          </a:bodyPr>
          <a:lstStyle/>
          <a:p>
            <a:pPr algn="ctr"/>
            <a:fld id="{3E662FA9-F005-5F4A-8829-B35A9E28A3AE}" type="slidenum">
              <a:rPr lang="en-US" sz="1400" b="1" smtClean="0">
                <a:latin typeface="Helvetica Neue" charset="0"/>
                <a:ea typeface="Helvetica Neue" charset="0"/>
                <a:cs typeface="Helvetica Neue" charset="0"/>
              </a:rPr>
              <a:t>3</a:t>
            </a:fld>
            <a:endParaRPr lang="en-US" sz="14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213246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76003" y="4393040"/>
            <a:ext cx="299845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76003" y="3778832"/>
            <a:ext cx="375149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3555" y="1753613"/>
            <a:ext cx="3944329" cy="4248149"/>
          </a:xfrm>
          <a:prstGeom prst="rect">
            <a:avLst/>
          </a:prstGeom>
          <a:noFill/>
        </p:spPr>
        <p:txBody>
          <a:bodyPr wrap="square" rtlCol="0" anchor="ctr" anchorCtr="0">
            <a:normAutofit/>
          </a:bodyPr>
          <a:lstStyle/>
          <a:p>
            <a:pPr>
              <a:spcAft>
                <a:spcPts val="2400"/>
              </a:spcAft>
            </a:pPr>
            <a:r>
              <a:rPr lang="fr-CA" sz="4000" b="1" dirty="0">
                <a:latin typeface="Helvetica Neue" charset="0"/>
                <a:ea typeface="Helvetica Neue" charset="0"/>
                <a:cs typeface="Helvetica Neue" charset="0"/>
              </a:rPr>
              <a:t>Consommation de cannabis</a:t>
            </a:r>
          </a:p>
        </p:txBody>
      </p:sp>
      <p:sp>
        <p:nvSpPr>
          <p:cNvPr id="2" name="Rectangle 1"/>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14" name="TextBox 13"/>
          <p:cNvSpPr txBox="1"/>
          <p:nvPr/>
        </p:nvSpPr>
        <p:spPr>
          <a:xfrm>
            <a:off x="5483225" y="1844675"/>
            <a:ext cx="5784013" cy="4248150"/>
          </a:xfrm>
          <a:prstGeom prst="rect">
            <a:avLst/>
          </a:prstGeom>
          <a:noFill/>
        </p:spPr>
        <p:txBody>
          <a:bodyPr wrap="square" rtlCol="0" anchor="ctr" anchorCtr="0">
            <a:normAutofit lnSpcReduction="10000"/>
          </a:bodyPr>
          <a:lstStyle/>
          <a:p>
            <a:pPr marL="285750" indent="-285750">
              <a:spcBef>
                <a:spcPts val="1800"/>
              </a:spcBef>
              <a:buClr>
                <a:schemeClr val="accent2"/>
              </a:buClr>
              <a:buSzPct val="125000"/>
              <a:buFont typeface="Arial" charset="0"/>
              <a:buChar char="•"/>
            </a:pPr>
            <a:r>
              <a:rPr lang="fr-CA" sz="2000" dirty="0">
                <a:latin typeface="Helvetica Neue Light" charset="0"/>
                <a:ea typeface="Helvetica Neue Light" charset="0"/>
                <a:cs typeface="Helvetica Neue Light" charset="0"/>
              </a:rPr>
              <a:t>La consommation de cannabis est très répandue, puisqu’on dénombre de 125 à 200 millions de consommateurs de cannabis dans le monde.</a:t>
            </a:r>
          </a:p>
          <a:p>
            <a:pPr marL="285750" indent="-285750">
              <a:spcBef>
                <a:spcPts val="1800"/>
              </a:spcBef>
              <a:buClr>
                <a:schemeClr val="accent2"/>
              </a:buClr>
              <a:buSzPct val="125000"/>
              <a:buFont typeface="Arial" charset="0"/>
              <a:buChar char="•"/>
            </a:pPr>
            <a:r>
              <a:rPr lang="fr-CA" sz="2000" dirty="0">
                <a:latin typeface="Helvetica Neue Light" charset="0"/>
                <a:ea typeface="Helvetica Neue Light" charset="0"/>
                <a:cs typeface="Helvetica Neue Light" charset="0"/>
              </a:rPr>
              <a:t>Le Canada a l’un des taux de consommation de cannabis les plus élevés au monde, en particulier chez les jeunes, de pair avec les États-Unis et l’Australie.</a:t>
            </a:r>
          </a:p>
          <a:p>
            <a:pPr marL="285750" indent="-285750">
              <a:spcBef>
                <a:spcPts val="1800"/>
              </a:spcBef>
              <a:buClr>
                <a:schemeClr val="accent2"/>
              </a:buClr>
              <a:buSzPct val="125000"/>
              <a:buFont typeface="Arial" charset="0"/>
              <a:buChar char="•"/>
            </a:pPr>
            <a:r>
              <a:rPr lang="fr-CA" sz="2000" dirty="0">
                <a:latin typeface="Helvetica Neue Light" charset="0"/>
                <a:ea typeface="Helvetica Neue Light" charset="0"/>
                <a:cs typeface="Helvetica Neue Light" charset="0"/>
              </a:rPr>
              <a:t>Environ un Canadien sur sept (14,8 %) âgé de 15 ans et plus a déclaré avoir consommé du cannabis au cours de l’année écoulée (Enquête canadienne sur le tabac, l’alcool et les drogues, 2017).</a:t>
            </a:r>
          </a:p>
        </p:txBody>
      </p:sp>
      <p:sp>
        <p:nvSpPr>
          <p:cNvPr id="16" name="Rectangle 15"/>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7" name="Rectangle 1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TextBox 17"/>
          <p:cNvSpPr txBox="1"/>
          <p:nvPr/>
        </p:nvSpPr>
        <p:spPr>
          <a:xfrm>
            <a:off x="1338391" y="391305"/>
            <a:ext cx="429895" cy="307777"/>
          </a:xfrm>
          <a:prstGeom prst="rect">
            <a:avLst/>
          </a:prstGeom>
          <a:noFill/>
        </p:spPr>
        <p:txBody>
          <a:bodyPr wrap="square" rtlCol="0">
            <a:spAutoFit/>
          </a:bodyPr>
          <a:lstStyle/>
          <a:p>
            <a:pPr algn="ctr"/>
            <a:fld id="{73DFE18D-510A-044A-B655-5B6162C5F155}" type="slidenum">
              <a:rPr lang="en-US" sz="1400" b="1">
                <a:latin typeface="Helvetica Neue" charset="0"/>
                <a:ea typeface="Helvetica Neue" charset="0"/>
                <a:cs typeface="Helvetica Neue" charset="0"/>
              </a:rPr>
              <a:t>4</a:t>
            </a:fld>
            <a:endParaRPr lang="en-US" sz="14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187905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31426"/>
            <a:ext cx="3356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16" name="Rectangle 15"/>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17" name="Rectangle 1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18" name="TextBox 17"/>
          <p:cNvSpPr txBox="1"/>
          <p:nvPr/>
        </p:nvSpPr>
        <p:spPr>
          <a:xfrm>
            <a:off x="1338391" y="391305"/>
            <a:ext cx="429895" cy="307777"/>
          </a:xfrm>
          <a:prstGeom prst="rect">
            <a:avLst/>
          </a:prstGeom>
          <a:noFill/>
        </p:spPr>
        <p:txBody>
          <a:bodyPr wrap="square" rtlCol="0">
            <a:spAutoFit/>
          </a:bodyPr>
          <a:lstStyle/>
          <a:p>
            <a:pPr algn="ctr"/>
            <a:fld id="{73DFE18D-510A-044A-B655-5B6162C5F155}" type="slidenum">
              <a:rPr lang="fr-CA" sz="1400" b="1" smtClean="0">
                <a:latin typeface="Helvetica Neue" charset="0"/>
                <a:ea typeface="Helvetica Neue" charset="0"/>
                <a:cs typeface="Helvetica Neue" charset="0"/>
              </a:rPr>
              <a:t>5</a:t>
            </a:fld>
            <a:endParaRPr lang="fr-CA" sz="1400" b="1" dirty="0">
              <a:latin typeface="Helvetica Neue" charset="0"/>
              <a:ea typeface="Helvetica Neue" charset="0"/>
              <a:cs typeface="Helvetica Neu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909" y="516097"/>
            <a:ext cx="7626790" cy="5435880"/>
          </a:xfrm>
          <a:prstGeom prst="rect">
            <a:avLst/>
          </a:prstGeom>
        </p:spPr>
      </p:pic>
      <p:sp>
        <p:nvSpPr>
          <p:cNvPr id="10" name="TextBox 9"/>
          <p:cNvSpPr txBox="1"/>
          <p:nvPr/>
        </p:nvSpPr>
        <p:spPr>
          <a:xfrm>
            <a:off x="1058281" y="4115400"/>
            <a:ext cx="3076413" cy="276999"/>
          </a:xfrm>
          <a:prstGeom prst="rect">
            <a:avLst/>
          </a:prstGeom>
          <a:noFill/>
        </p:spPr>
        <p:txBody>
          <a:bodyPr wrap="square" rtlCol="0">
            <a:spAutoFit/>
          </a:bodyPr>
          <a:lstStyle/>
          <a:p>
            <a:pPr>
              <a:spcAft>
                <a:spcPts val="2400"/>
              </a:spcAft>
            </a:pPr>
            <a:r>
              <a:rPr lang="fr-CA" sz="1200" b="1" dirty="0">
                <a:latin typeface="Helvetica Neue" charset="0"/>
                <a:ea typeface="Helvetica Neue" charset="0"/>
                <a:cs typeface="Helvetica Neue" charset="0"/>
              </a:rPr>
              <a:t>Prévalence (%) en 2013</a:t>
            </a:r>
          </a:p>
        </p:txBody>
      </p:sp>
      <p:sp>
        <p:nvSpPr>
          <p:cNvPr id="5" name="Rectangle 4"/>
          <p:cNvSpPr/>
          <p:nvPr/>
        </p:nvSpPr>
        <p:spPr>
          <a:xfrm>
            <a:off x="1223728" y="4490366"/>
            <a:ext cx="292156" cy="292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14" name="Rectangle 13"/>
          <p:cNvSpPr/>
          <p:nvPr/>
        </p:nvSpPr>
        <p:spPr>
          <a:xfrm>
            <a:off x="1223728" y="4854441"/>
            <a:ext cx="292156" cy="292156"/>
          </a:xfrm>
          <a:prstGeom prst="rect">
            <a:avLst/>
          </a:prstGeom>
          <a:solidFill>
            <a:srgbClr val="66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15" name="Rectangle 14"/>
          <p:cNvSpPr/>
          <p:nvPr/>
        </p:nvSpPr>
        <p:spPr>
          <a:xfrm>
            <a:off x="1223728" y="5223072"/>
            <a:ext cx="292156" cy="292156"/>
          </a:xfrm>
          <a:prstGeom prst="rect">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19" name="Rectangle 18"/>
          <p:cNvSpPr/>
          <p:nvPr/>
        </p:nvSpPr>
        <p:spPr>
          <a:xfrm>
            <a:off x="1223728" y="5594355"/>
            <a:ext cx="292156" cy="2921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20" name="Rectangle 19"/>
          <p:cNvSpPr/>
          <p:nvPr/>
        </p:nvSpPr>
        <p:spPr>
          <a:xfrm>
            <a:off x="1221176" y="5965638"/>
            <a:ext cx="292156" cy="292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Helvetica Neue Light" charset="0"/>
            </a:endParaRPr>
          </a:p>
        </p:txBody>
      </p:sp>
      <p:sp>
        <p:nvSpPr>
          <p:cNvPr id="21" name="TextBox 20"/>
          <p:cNvSpPr txBox="1"/>
          <p:nvPr/>
        </p:nvSpPr>
        <p:spPr>
          <a:xfrm>
            <a:off x="1610887" y="4368444"/>
            <a:ext cx="2189762" cy="1938992"/>
          </a:xfrm>
          <a:prstGeom prst="rect">
            <a:avLst/>
          </a:prstGeom>
          <a:noFill/>
        </p:spPr>
        <p:txBody>
          <a:bodyPr wrap="square" rtlCol="0">
            <a:spAutoFit/>
          </a:bodyPr>
          <a:lstStyle/>
          <a:p>
            <a:pPr>
              <a:lnSpc>
                <a:spcPct val="200000"/>
              </a:lnSpc>
              <a:buClr>
                <a:schemeClr val="accent2"/>
              </a:buClr>
              <a:buSzPct val="125000"/>
            </a:pPr>
            <a:r>
              <a:rPr lang="fr-CA" sz="1200" dirty="0">
                <a:latin typeface="Helvetica Neue Light" charset="0"/>
                <a:ea typeface="Helvetica Neue Light" charset="0"/>
                <a:cs typeface="Helvetica Neue Light" charset="0"/>
              </a:rPr>
              <a:t>&lt; 2 %</a:t>
            </a:r>
          </a:p>
          <a:p>
            <a:pPr>
              <a:lnSpc>
                <a:spcPct val="200000"/>
              </a:lnSpc>
              <a:buClr>
                <a:schemeClr val="accent2"/>
              </a:buClr>
              <a:buSzPct val="125000"/>
            </a:pPr>
            <a:r>
              <a:rPr lang="fr-CA" sz="1200" dirty="0">
                <a:latin typeface="Helvetica Neue Light" charset="0"/>
                <a:ea typeface="Helvetica Neue Light" charset="0"/>
                <a:cs typeface="Helvetica Neue Light" charset="0"/>
              </a:rPr>
              <a:t>2-4 %</a:t>
            </a:r>
          </a:p>
          <a:p>
            <a:pPr>
              <a:lnSpc>
                <a:spcPct val="200000"/>
              </a:lnSpc>
              <a:buClr>
                <a:schemeClr val="accent2"/>
              </a:buClr>
              <a:buSzPct val="125000"/>
            </a:pPr>
            <a:r>
              <a:rPr lang="fr-CA" sz="1200" dirty="0">
                <a:latin typeface="Helvetica Neue Light" charset="0"/>
                <a:ea typeface="Helvetica Neue Light" charset="0"/>
                <a:cs typeface="Helvetica Neue Light" charset="0"/>
              </a:rPr>
              <a:t>5-8 %</a:t>
            </a:r>
          </a:p>
          <a:p>
            <a:pPr>
              <a:lnSpc>
                <a:spcPct val="200000"/>
              </a:lnSpc>
              <a:buClr>
                <a:schemeClr val="accent2"/>
              </a:buClr>
              <a:buSzPct val="125000"/>
            </a:pPr>
            <a:r>
              <a:rPr lang="fr-CA" sz="1200" dirty="0">
                <a:latin typeface="Helvetica Neue Light" charset="0"/>
                <a:ea typeface="Helvetica Neue Light" charset="0"/>
                <a:cs typeface="Helvetica Neue Light" charset="0"/>
              </a:rPr>
              <a:t>&gt; 8 %</a:t>
            </a:r>
          </a:p>
          <a:p>
            <a:pPr>
              <a:lnSpc>
                <a:spcPct val="200000"/>
              </a:lnSpc>
              <a:buClr>
                <a:schemeClr val="accent2"/>
              </a:buClr>
              <a:buSzPct val="125000"/>
            </a:pPr>
            <a:r>
              <a:rPr lang="fr-CA" sz="1200" dirty="0">
                <a:latin typeface="Helvetica Neue Light" charset="0"/>
                <a:ea typeface="Helvetica Neue Light" charset="0"/>
                <a:cs typeface="Helvetica Neue Light" charset="0"/>
              </a:rPr>
              <a:t>Données non fournies</a:t>
            </a:r>
          </a:p>
        </p:txBody>
      </p:sp>
      <p:sp>
        <p:nvSpPr>
          <p:cNvPr id="22" name="TextBox 21"/>
          <p:cNvSpPr txBox="1"/>
          <p:nvPr/>
        </p:nvSpPr>
        <p:spPr>
          <a:xfrm>
            <a:off x="1027893" y="3252377"/>
            <a:ext cx="3076412" cy="830995"/>
          </a:xfrm>
          <a:prstGeom prst="rect">
            <a:avLst/>
          </a:prstGeom>
          <a:noFill/>
        </p:spPr>
        <p:txBody>
          <a:bodyPr wrap="square" rtlCol="0">
            <a:noAutofit/>
          </a:bodyPr>
          <a:lstStyle/>
          <a:p>
            <a:pPr>
              <a:spcAft>
                <a:spcPts val="2400"/>
              </a:spcAft>
            </a:pPr>
            <a:r>
              <a:rPr lang="fr-CA" sz="1400" b="1" dirty="0">
                <a:latin typeface="Helvetica Neue" charset="0"/>
                <a:ea typeface="Helvetica Neue" charset="0"/>
                <a:cs typeface="Helvetica Neue" charset="0"/>
              </a:rPr>
              <a:t>Prévalence mondiale de la consommation de cannabis chez les 15 à 64 ans</a:t>
            </a:r>
          </a:p>
        </p:txBody>
      </p:sp>
      <p:cxnSp>
        <p:nvCxnSpPr>
          <p:cNvPr id="23" name="Straight Connector 22"/>
          <p:cNvCxnSpPr/>
          <p:nvPr/>
        </p:nvCxnSpPr>
        <p:spPr>
          <a:xfrm>
            <a:off x="1147778" y="3152969"/>
            <a:ext cx="165037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147778" y="6225698"/>
            <a:ext cx="7232698" cy="404406"/>
          </a:xfrm>
          <a:prstGeom prst="rect">
            <a:avLst/>
          </a:prstGeom>
        </p:spPr>
        <p:txBody>
          <a:bodyPr wrap="square">
            <a:spAutoFit/>
          </a:bodyPr>
          <a:lstStyle/>
          <a:p>
            <a:pPr>
              <a:lnSpc>
                <a:spcPct val="200000"/>
              </a:lnSpc>
              <a:buClr>
                <a:schemeClr val="accent2"/>
              </a:buClr>
              <a:buSzPct val="125000"/>
            </a:pPr>
            <a:r>
              <a:rPr lang="fr-CA" sz="1200" dirty="0">
                <a:latin typeface="Helvetica Neue Light" charset="0"/>
                <a:ea typeface="Helvetica Neue Light" charset="0"/>
                <a:cs typeface="Helvetica Neue Light" charset="0"/>
              </a:rPr>
              <a:t>Source : Rapport mondial sur les drogues, 2015. Office des Nations Unies contre la drogue et le crime. </a:t>
            </a:r>
          </a:p>
        </p:txBody>
      </p:sp>
      <p:sp>
        <p:nvSpPr>
          <p:cNvPr id="6" name="TextBox 5"/>
          <p:cNvSpPr txBox="1"/>
          <p:nvPr/>
        </p:nvSpPr>
        <p:spPr>
          <a:xfrm>
            <a:off x="1055688" y="1580622"/>
            <a:ext cx="3848510" cy="1446550"/>
          </a:xfrm>
          <a:prstGeom prst="rect">
            <a:avLst/>
          </a:prstGeom>
          <a:noFill/>
        </p:spPr>
        <p:txBody>
          <a:bodyPr wrap="square" rtlCol="0">
            <a:spAutoFit/>
          </a:bodyPr>
          <a:lstStyle/>
          <a:p>
            <a:r>
              <a:rPr lang="fr-FR" sz="2200" dirty="0">
                <a:latin typeface="+mj-lt"/>
              </a:rPr>
              <a:t>À l’échelle mondiale, le Canada a des niveaux élevés de consommation  de cannabis</a:t>
            </a:r>
            <a:endParaRPr lang="en-CA" sz="2200" dirty="0">
              <a:latin typeface="+mj-lt"/>
            </a:endParaRPr>
          </a:p>
        </p:txBody>
      </p:sp>
    </p:spTree>
    <p:extLst>
      <p:ext uri="{BB962C8B-B14F-4D97-AF65-F5344CB8AC3E}">
        <p14:creationId xmlns:p14="http://schemas.microsoft.com/office/powerpoint/2010/main" val="41376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31426"/>
            <a:ext cx="3356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9" name="TextBox 8"/>
          <p:cNvSpPr txBox="1"/>
          <p:nvPr/>
        </p:nvSpPr>
        <p:spPr>
          <a:xfrm>
            <a:off x="1107165" y="3898462"/>
            <a:ext cx="3301062" cy="954107"/>
          </a:xfrm>
          <a:prstGeom prst="rect">
            <a:avLst/>
          </a:prstGeom>
          <a:noFill/>
        </p:spPr>
        <p:txBody>
          <a:bodyPr wrap="square" rtlCol="0">
            <a:spAutoFit/>
          </a:bodyPr>
          <a:lstStyle/>
          <a:p>
            <a:pPr>
              <a:spcAft>
                <a:spcPts val="2400"/>
              </a:spcAft>
            </a:pPr>
            <a:r>
              <a:rPr lang="fr-CA" sz="1400" b="1" dirty="0">
                <a:latin typeface="Helvetica Neue" charset="0"/>
                <a:ea typeface="Helvetica Neue" charset="0"/>
                <a:cs typeface="Helvetica Neue" charset="0"/>
              </a:rPr>
              <a:t>Prévalence de la consommation de cannabis chez les Canadiens de 15 ans et plus, au cours de la vie et de l’année écoulée</a:t>
            </a:r>
          </a:p>
        </p:txBody>
      </p:sp>
      <p:sp>
        <p:nvSpPr>
          <p:cNvPr id="16" name="Rectangle 15"/>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7" name="Rectangle 1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TextBox 17"/>
          <p:cNvSpPr txBox="1"/>
          <p:nvPr/>
        </p:nvSpPr>
        <p:spPr>
          <a:xfrm>
            <a:off x="1338391" y="391305"/>
            <a:ext cx="429895" cy="307777"/>
          </a:xfrm>
          <a:prstGeom prst="rect">
            <a:avLst/>
          </a:prstGeom>
          <a:noFill/>
        </p:spPr>
        <p:txBody>
          <a:bodyPr wrap="square" rtlCol="0">
            <a:spAutoFit/>
          </a:bodyPr>
          <a:lstStyle/>
          <a:p>
            <a:pPr algn="ctr"/>
            <a:fld id="{73DFE18D-510A-044A-B655-5B6162C5F155}" type="slidenum">
              <a:rPr lang="en-US" sz="1400" b="1">
                <a:latin typeface="Helvetica Neue" charset="0"/>
                <a:ea typeface="Helvetica Neue" charset="0"/>
                <a:cs typeface="Helvetica Neue" charset="0"/>
              </a:rPr>
              <a:t>6</a:t>
            </a:fld>
            <a:endParaRPr lang="en-US" sz="1400" b="1" dirty="0">
              <a:latin typeface="Helvetica Neue" charset="0"/>
              <a:ea typeface="Helvetica Neue" charset="0"/>
              <a:cs typeface="Helvetica Neue" charset="0"/>
            </a:endParaRPr>
          </a:p>
        </p:txBody>
      </p:sp>
      <p:cxnSp>
        <p:nvCxnSpPr>
          <p:cNvPr id="32" name="Straight Connector 31"/>
          <p:cNvCxnSpPr/>
          <p:nvPr/>
        </p:nvCxnSpPr>
        <p:spPr>
          <a:xfrm>
            <a:off x="1201059" y="3666253"/>
            <a:ext cx="197940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71455" y="4977274"/>
            <a:ext cx="3188614" cy="830997"/>
          </a:xfrm>
          <a:prstGeom prst="rect">
            <a:avLst/>
          </a:prstGeom>
          <a:noFill/>
        </p:spPr>
        <p:txBody>
          <a:bodyPr wrap="square" rtlCol="0">
            <a:spAutoFit/>
          </a:bodyPr>
          <a:lstStyle/>
          <a:p>
            <a:pPr marL="171450" indent="-171450">
              <a:spcAft>
                <a:spcPts val="1200"/>
              </a:spcAft>
              <a:buClr>
                <a:schemeClr val="accent2"/>
              </a:buClr>
              <a:buSzPct val="125000"/>
              <a:buFont typeface="Arial" charset="0"/>
              <a:buChar char="•"/>
            </a:pPr>
            <a:r>
              <a:rPr lang="fr-CA" sz="1200" dirty="0">
                <a:latin typeface="Helvetica Neue Light" charset="0"/>
                <a:ea typeface="Helvetica Neue Light" charset="0"/>
                <a:cs typeface="Helvetica Neue Light" charset="0"/>
              </a:rPr>
              <a:t>Source : Enquête de surveillance canadienne de la consommation d’alcool et de drogues (ESCCAD; 2008-2011) et Enquête canadienne sur le tabac, l’alcool et les drogues (ECTAD; 2013, 2015, 2017)</a:t>
            </a:r>
          </a:p>
        </p:txBody>
      </p:sp>
      <p:graphicFrame>
        <p:nvGraphicFramePr>
          <p:cNvPr id="15" name="Chart 14"/>
          <p:cNvGraphicFramePr>
            <a:graphicFrameLocks/>
          </p:cNvGraphicFramePr>
          <p:nvPr>
            <p:extLst>
              <p:ext uri="{D42A27DB-BD31-4B8C-83A1-F6EECF244321}">
                <p14:modId xmlns:p14="http://schemas.microsoft.com/office/powerpoint/2010/main" val="561538887"/>
              </p:ext>
            </p:extLst>
          </p:nvPr>
        </p:nvGraphicFramePr>
        <p:xfrm>
          <a:off x="4186242" y="2180022"/>
          <a:ext cx="7781747" cy="3929356"/>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9855838" y="3344013"/>
            <a:ext cx="1228997" cy="71411"/>
          </a:xfrm>
          <a:prstGeom prst="line">
            <a:avLst/>
          </a:prstGeom>
          <a:ln w="25400">
            <a:solidFill>
              <a:srgbClr val="006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855838" y="4531493"/>
            <a:ext cx="1228997" cy="112815"/>
          </a:xfrm>
          <a:prstGeom prst="line">
            <a:avLst/>
          </a:prstGeom>
          <a:ln w="254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9480783" y="2084989"/>
            <a:ext cx="426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615559" y="2001100"/>
            <a:ext cx="156643" cy="156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21" name="Straight Connector 20"/>
          <p:cNvCxnSpPr/>
          <p:nvPr/>
        </p:nvCxnSpPr>
        <p:spPr>
          <a:xfrm>
            <a:off x="9480783" y="2381585"/>
            <a:ext cx="4267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615559" y="2297696"/>
            <a:ext cx="156643" cy="156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3" name="TextBox 22"/>
          <p:cNvSpPr txBox="1"/>
          <p:nvPr/>
        </p:nvSpPr>
        <p:spPr>
          <a:xfrm>
            <a:off x="9989954" y="1901064"/>
            <a:ext cx="2189762" cy="646331"/>
          </a:xfrm>
          <a:prstGeom prst="rect">
            <a:avLst/>
          </a:prstGeom>
          <a:noFill/>
        </p:spPr>
        <p:txBody>
          <a:bodyPr wrap="square" rtlCol="0">
            <a:spAutoFit/>
          </a:bodyPr>
          <a:lstStyle/>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Année écoulée</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Au cours de la vie</a:t>
            </a:r>
          </a:p>
        </p:txBody>
      </p:sp>
      <p:sp>
        <p:nvSpPr>
          <p:cNvPr id="3" name="TextBox 2"/>
          <p:cNvSpPr txBox="1"/>
          <p:nvPr/>
        </p:nvSpPr>
        <p:spPr>
          <a:xfrm>
            <a:off x="1071455" y="1896634"/>
            <a:ext cx="3524208" cy="1569660"/>
          </a:xfrm>
          <a:prstGeom prst="rect">
            <a:avLst/>
          </a:prstGeom>
          <a:noFill/>
        </p:spPr>
        <p:txBody>
          <a:bodyPr wrap="square" rtlCol="0">
            <a:spAutoFit/>
          </a:bodyPr>
          <a:lstStyle/>
          <a:p>
            <a:r>
              <a:rPr lang="fr-FR" sz="2400" dirty="0">
                <a:latin typeface="+mj-lt"/>
              </a:rPr>
              <a:t>La consommation de cannabis a été stable au cours de la dernière décennie</a:t>
            </a:r>
            <a:endParaRPr lang="en-CA" sz="2400" dirty="0">
              <a:latin typeface="+mj-lt"/>
            </a:endParaRPr>
          </a:p>
        </p:txBody>
      </p:sp>
    </p:spTree>
    <p:extLst>
      <p:ext uri="{BB962C8B-B14F-4D97-AF65-F5344CB8AC3E}">
        <p14:creationId xmlns:p14="http://schemas.microsoft.com/office/powerpoint/2010/main" val="146471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9" name="TextBox 8"/>
          <p:cNvSpPr txBox="1"/>
          <p:nvPr/>
        </p:nvSpPr>
        <p:spPr>
          <a:xfrm>
            <a:off x="1096382" y="3711679"/>
            <a:ext cx="3309828" cy="2246769"/>
          </a:xfrm>
          <a:prstGeom prst="rect">
            <a:avLst/>
          </a:prstGeom>
          <a:noFill/>
        </p:spPr>
        <p:txBody>
          <a:bodyPr wrap="square" rtlCol="0">
            <a:noAutofit/>
          </a:bodyPr>
          <a:lstStyle/>
          <a:p>
            <a:pPr>
              <a:spcAft>
                <a:spcPts val="2400"/>
              </a:spcAft>
            </a:pPr>
            <a:r>
              <a:rPr lang="fr-CA" sz="1400" b="1" dirty="0">
                <a:latin typeface="Helvetica Neue" charset="0"/>
                <a:ea typeface="Helvetica Neue" charset="0"/>
                <a:cs typeface="Helvetica Neue" charset="0"/>
              </a:rPr>
              <a:t>Prévalence de la consommation de cannabis chez les Canadiens au cours de l’année écoulée, par groupe d’âge</a:t>
            </a:r>
          </a:p>
        </p:txBody>
      </p:sp>
      <p:sp>
        <p:nvSpPr>
          <p:cNvPr id="16" name="Rectangle 15"/>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7" name="Rectangle 1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TextBox 17"/>
          <p:cNvSpPr txBox="1"/>
          <p:nvPr/>
        </p:nvSpPr>
        <p:spPr>
          <a:xfrm>
            <a:off x="1338391" y="391305"/>
            <a:ext cx="429895" cy="307777"/>
          </a:xfrm>
          <a:prstGeom prst="rect">
            <a:avLst/>
          </a:prstGeom>
          <a:noFill/>
        </p:spPr>
        <p:txBody>
          <a:bodyPr wrap="square" rtlCol="0">
            <a:spAutoFit/>
          </a:bodyPr>
          <a:lstStyle/>
          <a:p>
            <a:pPr algn="ctr"/>
            <a:fld id="{73DFE18D-510A-044A-B655-5B6162C5F155}" type="slidenum">
              <a:rPr lang="en-US" sz="1400" b="1">
                <a:latin typeface="Helvetica Neue" charset="0"/>
                <a:ea typeface="Helvetica Neue" charset="0"/>
                <a:cs typeface="Helvetica Neue" charset="0"/>
              </a:rPr>
              <a:t>7</a:t>
            </a:fld>
            <a:endParaRPr lang="en-US" sz="1400" b="1" dirty="0">
              <a:latin typeface="Helvetica Neue" charset="0"/>
              <a:ea typeface="Helvetica Neue" charset="0"/>
              <a:cs typeface="Helvetica Neue" charset="0"/>
            </a:endParaRPr>
          </a:p>
        </p:txBody>
      </p:sp>
      <p:cxnSp>
        <p:nvCxnSpPr>
          <p:cNvPr id="32" name="Straight Connector 31"/>
          <p:cNvCxnSpPr/>
          <p:nvPr/>
        </p:nvCxnSpPr>
        <p:spPr>
          <a:xfrm>
            <a:off x="1192645" y="3528602"/>
            <a:ext cx="197940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760128" y="1432003"/>
            <a:ext cx="4267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888848" y="1342058"/>
            <a:ext cx="156643" cy="156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19" name="Straight Connector 18"/>
          <p:cNvCxnSpPr/>
          <p:nvPr/>
        </p:nvCxnSpPr>
        <p:spPr>
          <a:xfrm>
            <a:off x="9760128" y="1726806"/>
            <a:ext cx="42672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888848" y="1636861"/>
            <a:ext cx="156643" cy="1566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21" name="Straight Connector 20"/>
          <p:cNvCxnSpPr/>
          <p:nvPr/>
        </p:nvCxnSpPr>
        <p:spPr>
          <a:xfrm>
            <a:off x="9760128" y="2021609"/>
            <a:ext cx="426720" cy="0"/>
          </a:xfrm>
          <a:prstGeom prst="line">
            <a:avLst/>
          </a:prstGeom>
          <a:ln w="38100">
            <a:solidFill>
              <a:srgbClr val="339999"/>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888848" y="1931664"/>
            <a:ext cx="156643" cy="156643"/>
          </a:xfrm>
          <a:prstGeom prst="ellipse">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23" name="Straight Connector 22"/>
          <p:cNvCxnSpPr/>
          <p:nvPr/>
        </p:nvCxnSpPr>
        <p:spPr>
          <a:xfrm>
            <a:off x="9760128" y="2311649"/>
            <a:ext cx="426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888848" y="2221704"/>
            <a:ext cx="156643" cy="156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7" name="TextBox 26"/>
          <p:cNvSpPr txBox="1"/>
          <p:nvPr/>
        </p:nvSpPr>
        <p:spPr>
          <a:xfrm>
            <a:off x="10244448" y="1264252"/>
            <a:ext cx="2189762" cy="1200329"/>
          </a:xfrm>
          <a:prstGeom prst="rect">
            <a:avLst/>
          </a:prstGeom>
          <a:noFill/>
        </p:spPr>
        <p:txBody>
          <a:bodyPr wrap="square" rtlCol="0">
            <a:spAutoFit/>
          </a:bodyPr>
          <a:lstStyle/>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15-24 ans</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15-19 ans</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20-24 ans</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25 ans et plus</a:t>
            </a:r>
          </a:p>
        </p:txBody>
      </p:sp>
      <p:sp>
        <p:nvSpPr>
          <p:cNvPr id="25" name="TextBox 24"/>
          <p:cNvSpPr txBox="1"/>
          <p:nvPr/>
        </p:nvSpPr>
        <p:spPr>
          <a:xfrm>
            <a:off x="1096382" y="4802469"/>
            <a:ext cx="3309828" cy="1354217"/>
          </a:xfrm>
          <a:prstGeom prst="rect">
            <a:avLst/>
          </a:prstGeom>
          <a:noFill/>
        </p:spPr>
        <p:txBody>
          <a:bodyPr wrap="square" rtlCol="0">
            <a:spAutoFit/>
          </a:bodyPr>
          <a:lstStyle/>
          <a:p>
            <a:pPr marL="171450" indent="-171450">
              <a:spcBef>
                <a:spcPts val="1200"/>
              </a:spcBef>
              <a:buClr>
                <a:schemeClr val="accent2"/>
              </a:buClr>
              <a:buSzPct val="125000"/>
              <a:buFont typeface="Arial" charset="0"/>
              <a:buChar char="•"/>
            </a:pPr>
            <a:r>
              <a:rPr lang="fr-CA" sz="1200" dirty="0">
                <a:latin typeface="Helvetica Neue Light" charset="0"/>
                <a:ea typeface="Helvetica Neue Light" charset="0"/>
                <a:cs typeface="Helvetica Neue Light" charset="0"/>
              </a:rPr>
              <a:t>Les groupes d’âge différaient dans les enquêtes de 2008‑2011 et de 2013‑2017</a:t>
            </a:r>
          </a:p>
          <a:p>
            <a:pPr marL="171450" indent="-171450">
              <a:spcBef>
                <a:spcPts val="1200"/>
              </a:spcBef>
              <a:buClr>
                <a:schemeClr val="accent2"/>
              </a:buClr>
              <a:buSzPct val="125000"/>
              <a:buFont typeface="Arial" charset="0"/>
              <a:buChar char="•"/>
            </a:pPr>
            <a:r>
              <a:rPr lang="fr-CA" sz="1200" dirty="0">
                <a:latin typeface="Helvetica Neue Light" charset="0"/>
                <a:ea typeface="Helvetica Neue Light" charset="0"/>
                <a:cs typeface="Helvetica Neue Light" charset="0"/>
              </a:rPr>
              <a:t>Source : Enquête de surveillance canadienne de la consommation d’alcool et de drogues (ESCCAD; 2008-2011) et Enquête canadienne sur le tabac, l’alcool et les drogues (ECTAD; 2013, 2015, 2017)</a:t>
            </a:r>
          </a:p>
        </p:txBody>
      </p:sp>
      <p:graphicFrame>
        <p:nvGraphicFramePr>
          <p:cNvPr id="26" name="Chart 25"/>
          <p:cNvGraphicFramePr>
            <a:graphicFrameLocks/>
          </p:cNvGraphicFramePr>
          <p:nvPr>
            <p:extLst>
              <p:ext uri="{D42A27DB-BD31-4B8C-83A1-F6EECF244321}">
                <p14:modId xmlns:p14="http://schemas.microsoft.com/office/powerpoint/2010/main" val="989167678"/>
              </p:ext>
            </p:extLst>
          </p:nvPr>
        </p:nvGraphicFramePr>
        <p:xfrm>
          <a:off x="5164292" y="2275577"/>
          <a:ext cx="6977849" cy="427009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8160848" y="5635309"/>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3" name="Rectangle 32"/>
          <p:cNvSpPr/>
          <p:nvPr/>
        </p:nvSpPr>
        <p:spPr>
          <a:xfrm>
            <a:off x="9344018" y="5605302"/>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4" name="Rectangle 33"/>
          <p:cNvSpPr/>
          <p:nvPr/>
        </p:nvSpPr>
        <p:spPr>
          <a:xfrm>
            <a:off x="10452193" y="5617531"/>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5" name="Rectangle 34"/>
          <p:cNvSpPr/>
          <p:nvPr/>
        </p:nvSpPr>
        <p:spPr>
          <a:xfrm>
            <a:off x="5340350" y="5635309"/>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3" name="TextBox 2"/>
          <p:cNvSpPr txBox="1"/>
          <p:nvPr/>
        </p:nvSpPr>
        <p:spPr>
          <a:xfrm>
            <a:off x="1070231" y="1801648"/>
            <a:ext cx="4029701" cy="1569660"/>
          </a:xfrm>
          <a:prstGeom prst="rect">
            <a:avLst/>
          </a:prstGeom>
          <a:noFill/>
        </p:spPr>
        <p:txBody>
          <a:bodyPr wrap="square" rtlCol="0">
            <a:spAutoFit/>
          </a:bodyPr>
          <a:lstStyle/>
          <a:p>
            <a:r>
              <a:rPr lang="fr-FR" sz="2400" dirty="0">
                <a:latin typeface="+mj-lt"/>
              </a:rPr>
              <a:t>Mais les tendances en matière de consommation de cannabis diffèrent selon l’âge</a:t>
            </a:r>
            <a:endParaRPr lang="en-CA" sz="2400" dirty="0">
              <a:latin typeface="+mj-lt"/>
            </a:endParaRPr>
          </a:p>
        </p:txBody>
      </p:sp>
    </p:spTree>
    <p:extLst>
      <p:ext uri="{BB962C8B-B14F-4D97-AF65-F5344CB8AC3E}">
        <p14:creationId xmlns:p14="http://schemas.microsoft.com/office/powerpoint/2010/main" val="141991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426"/>
            <a:ext cx="3356850"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9" name="TextBox 8"/>
          <p:cNvSpPr txBox="1"/>
          <p:nvPr/>
        </p:nvSpPr>
        <p:spPr>
          <a:xfrm>
            <a:off x="1117538" y="4002141"/>
            <a:ext cx="3409074" cy="738664"/>
          </a:xfrm>
          <a:prstGeom prst="rect">
            <a:avLst/>
          </a:prstGeom>
          <a:noFill/>
        </p:spPr>
        <p:txBody>
          <a:bodyPr wrap="square" rtlCol="0">
            <a:spAutoFit/>
          </a:bodyPr>
          <a:lstStyle/>
          <a:p>
            <a:pPr>
              <a:spcAft>
                <a:spcPts val="2400"/>
              </a:spcAft>
            </a:pPr>
            <a:r>
              <a:rPr lang="fr-CA" sz="1400" b="1" dirty="0">
                <a:latin typeface="Helvetica Neue" charset="0"/>
                <a:ea typeface="Helvetica Neue" charset="0"/>
                <a:cs typeface="Helvetica Neue" charset="0"/>
              </a:rPr>
              <a:t>Consommation de cannabis chez les Canadiens au cours de la vie et de l’année écoulée, selon le sexe</a:t>
            </a:r>
          </a:p>
        </p:txBody>
      </p:sp>
      <p:sp>
        <p:nvSpPr>
          <p:cNvPr id="16" name="Rectangle 15"/>
          <p:cNvSpPr/>
          <p:nvPr/>
        </p:nvSpPr>
        <p:spPr>
          <a:xfrm>
            <a:off x="-1" y="415902"/>
            <a:ext cx="1288112"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7" name="Rectangle 16"/>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8" name="TextBox 17"/>
          <p:cNvSpPr txBox="1"/>
          <p:nvPr/>
        </p:nvSpPr>
        <p:spPr>
          <a:xfrm>
            <a:off x="1338391" y="391305"/>
            <a:ext cx="429895" cy="307777"/>
          </a:xfrm>
          <a:prstGeom prst="rect">
            <a:avLst/>
          </a:prstGeom>
          <a:noFill/>
        </p:spPr>
        <p:txBody>
          <a:bodyPr wrap="square" rtlCol="0">
            <a:spAutoFit/>
          </a:bodyPr>
          <a:lstStyle/>
          <a:p>
            <a:pPr algn="ctr"/>
            <a:fld id="{73DFE18D-510A-044A-B655-5B6162C5F155}" type="slidenum">
              <a:rPr lang="en-US" sz="1400" b="1">
                <a:latin typeface="Helvetica Neue" charset="0"/>
                <a:ea typeface="Helvetica Neue" charset="0"/>
                <a:cs typeface="Helvetica Neue" charset="0"/>
              </a:rPr>
              <a:t>8</a:t>
            </a:fld>
            <a:endParaRPr lang="en-US" sz="1400" b="1" dirty="0">
              <a:latin typeface="Helvetica Neue" charset="0"/>
              <a:ea typeface="Helvetica Neue" charset="0"/>
              <a:cs typeface="Helvetica Neue" charset="0"/>
            </a:endParaRPr>
          </a:p>
        </p:txBody>
      </p:sp>
      <p:cxnSp>
        <p:nvCxnSpPr>
          <p:cNvPr id="32" name="Straight Connector 31"/>
          <p:cNvCxnSpPr/>
          <p:nvPr/>
        </p:nvCxnSpPr>
        <p:spPr>
          <a:xfrm>
            <a:off x="1165349" y="3778253"/>
            <a:ext cx="197940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25193" y="4862982"/>
            <a:ext cx="3087581" cy="1015663"/>
          </a:xfrm>
          <a:prstGeom prst="rect">
            <a:avLst/>
          </a:prstGeom>
          <a:noFill/>
        </p:spPr>
        <p:txBody>
          <a:bodyPr wrap="square" rtlCol="0">
            <a:spAutoFit/>
          </a:bodyPr>
          <a:lstStyle/>
          <a:p>
            <a:pPr marL="171450" indent="-171450">
              <a:spcBef>
                <a:spcPts val="1200"/>
              </a:spcBef>
              <a:buClr>
                <a:schemeClr val="accent2"/>
              </a:buClr>
              <a:buSzPct val="125000"/>
              <a:buFont typeface="Arial" charset="0"/>
              <a:buChar char="•"/>
            </a:pPr>
            <a:r>
              <a:rPr lang="fr-CA" sz="1200" dirty="0">
                <a:latin typeface="Helvetica Neue Light" charset="0"/>
                <a:ea typeface="Helvetica Neue Light" charset="0"/>
                <a:cs typeface="Helvetica Neue Light" charset="0"/>
              </a:rPr>
              <a:t>Source : Enquête de surveillance canadienne de la consommation d’alcool et de drogues (ESCCAD; 2008-2011) et Enquête canadienne sur le tabac, l’alcool et les drogues (ECTAD; 2013, 2015, 2017)</a:t>
            </a:r>
          </a:p>
        </p:txBody>
      </p:sp>
      <p:graphicFrame>
        <p:nvGraphicFramePr>
          <p:cNvPr id="30" name="Chart 29"/>
          <p:cNvGraphicFramePr>
            <a:graphicFrameLocks/>
          </p:cNvGraphicFramePr>
          <p:nvPr>
            <p:extLst>
              <p:ext uri="{D42A27DB-BD31-4B8C-83A1-F6EECF244321}">
                <p14:modId xmlns:p14="http://schemas.microsoft.com/office/powerpoint/2010/main" val="1938683439"/>
              </p:ext>
            </p:extLst>
          </p:nvPr>
        </p:nvGraphicFramePr>
        <p:xfrm>
          <a:off x="4840449" y="1973321"/>
          <a:ext cx="7447527" cy="4570073"/>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V="1">
            <a:off x="9542999" y="4607202"/>
            <a:ext cx="1114306" cy="1647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602861" y="4986720"/>
            <a:ext cx="1054444" cy="61947"/>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flipV="1">
            <a:off x="8498991" y="3676327"/>
            <a:ext cx="1103870" cy="156518"/>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V="1">
            <a:off x="8498991" y="2952941"/>
            <a:ext cx="1103870" cy="173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602861" y="2918921"/>
            <a:ext cx="1054444" cy="340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38732" y="5629790"/>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1" name="Rectangle 20"/>
          <p:cNvSpPr/>
          <p:nvPr/>
        </p:nvSpPr>
        <p:spPr>
          <a:xfrm>
            <a:off x="8803030" y="5599783"/>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2" name="Rectangle 21"/>
          <p:cNvSpPr/>
          <p:nvPr/>
        </p:nvSpPr>
        <p:spPr>
          <a:xfrm>
            <a:off x="9911205" y="5612012"/>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26" name="Rectangle 25"/>
          <p:cNvSpPr/>
          <p:nvPr/>
        </p:nvSpPr>
        <p:spPr>
          <a:xfrm>
            <a:off x="5048025" y="5669918"/>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2" name="Rectangle 41"/>
          <p:cNvSpPr/>
          <p:nvPr/>
        </p:nvSpPr>
        <p:spPr>
          <a:xfrm>
            <a:off x="11011432" y="5599782"/>
            <a:ext cx="522515" cy="28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23" name="Straight Connector 22"/>
          <p:cNvCxnSpPr/>
          <p:nvPr/>
        </p:nvCxnSpPr>
        <p:spPr>
          <a:xfrm>
            <a:off x="8835159" y="1214809"/>
            <a:ext cx="4267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969074" y="1130059"/>
            <a:ext cx="156643" cy="156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25" name="Straight Connector 24"/>
          <p:cNvCxnSpPr/>
          <p:nvPr/>
        </p:nvCxnSpPr>
        <p:spPr>
          <a:xfrm>
            <a:off x="8835159" y="1509612"/>
            <a:ext cx="4267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35159" y="1784318"/>
            <a:ext cx="426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969074" y="1709617"/>
            <a:ext cx="156643" cy="156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37" name="Straight Connector 36"/>
          <p:cNvCxnSpPr/>
          <p:nvPr/>
        </p:nvCxnSpPr>
        <p:spPr>
          <a:xfrm>
            <a:off x="8835159" y="2074358"/>
            <a:ext cx="426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19479" y="1047058"/>
            <a:ext cx="2189762" cy="1200329"/>
          </a:xfrm>
          <a:prstGeom prst="rect">
            <a:avLst/>
          </a:prstGeom>
          <a:noFill/>
        </p:spPr>
        <p:txBody>
          <a:bodyPr wrap="square" rtlCol="0">
            <a:spAutoFit/>
          </a:bodyPr>
          <a:lstStyle/>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Hommes, toute la vie</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Hommes, année écoulée</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Femmes, toute la vie</a:t>
            </a:r>
          </a:p>
          <a:p>
            <a:pPr>
              <a:lnSpc>
                <a:spcPct val="150000"/>
              </a:lnSpc>
              <a:buClr>
                <a:schemeClr val="accent2"/>
              </a:buClr>
              <a:buSzPct val="125000"/>
            </a:pPr>
            <a:r>
              <a:rPr lang="fr-CA" sz="1200" dirty="0">
                <a:solidFill>
                  <a:schemeClr val="bg2">
                    <a:lumMod val="50000"/>
                  </a:schemeClr>
                </a:solidFill>
                <a:latin typeface="Helvetica Neue" charset="0"/>
                <a:ea typeface="Helvetica Neue" charset="0"/>
                <a:cs typeface="Helvetica Neue" charset="0"/>
              </a:rPr>
              <a:t>Femmes, année écoulée</a:t>
            </a:r>
          </a:p>
        </p:txBody>
      </p:sp>
      <p:sp>
        <p:nvSpPr>
          <p:cNvPr id="5" name="Rectangle 4"/>
          <p:cNvSpPr/>
          <p:nvPr/>
        </p:nvSpPr>
        <p:spPr>
          <a:xfrm>
            <a:off x="8977256" y="1441227"/>
            <a:ext cx="140277" cy="1402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40" name="Rectangle 39"/>
          <p:cNvSpPr/>
          <p:nvPr/>
        </p:nvSpPr>
        <p:spPr>
          <a:xfrm>
            <a:off x="8978229" y="2004219"/>
            <a:ext cx="140277" cy="140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6" name="TextBox 5"/>
          <p:cNvSpPr txBox="1"/>
          <p:nvPr/>
        </p:nvSpPr>
        <p:spPr>
          <a:xfrm>
            <a:off x="1040272" y="1732286"/>
            <a:ext cx="3680851" cy="1785104"/>
          </a:xfrm>
          <a:prstGeom prst="rect">
            <a:avLst/>
          </a:prstGeom>
          <a:noFill/>
        </p:spPr>
        <p:txBody>
          <a:bodyPr wrap="square" rtlCol="0">
            <a:spAutoFit/>
          </a:bodyPr>
          <a:lstStyle/>
          <a:p>
            <a:r>
              <a:rPr lang="fr-FR" sz="2200" dirty="0">
                <a:latin typeface="+mj-lt"/>
              </a:rPr>
              <a:t>Les femmes consomment moins de cannabis que les hommes, mais les deux tendances sont stables depuis 10 ans.</a:t>
            </a:r>
            <a:endParaRPr lang="en-CA" sz="2200" dirty="0">
              <a:latin typeface="+mj-lt"/>
            </a:endParaRPr>
          </a:p>
        </p:txBody>
      </p:sp>
    </p:spTree>
    <p:extLst>
      <p:ext uri="{BB962C8B-B14F-4D97-AF65-F5344CB8AC3E}">
        <p14:creationId xmlns:p14="http://schemas.microsoft.com/office/powerpoint/2010/main" val="35575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27886" y="4468917"/>
            <a:ext cx="368494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 y="631426"/>
            <a:ext cx="3356851" cy="70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cxnSp>
        <p:nvCxnSpPr>
          <p:cNvPr id="6" name="Straight Connector 5"/>
          <p:cNvCxnSpPr/>
          <p:nvPr/>
        </p:nvCxnSpPr>
        <p:spPr>
          <a:xfrm>
            <a:off x="1127886" y="3863618"/>
            <a:ext cx="368494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1600" y="720920"/>
            <a:ext cx="2943155" cy="523220"/>
          </a:xfrm>
          <a:prstGeom prst="rect">
            <a:avLst/>
          </a:prstGeom>
          <a:noFill/>
        </p:spPr>
        <p:txBody>
          <a:bodyPr wrap="square" rtlCol="0" anchor="ctr">
            <a:spAutoFit/>
          </a:bodyPr>
          <a:lstStyle/>
          <a:p>
            <a:pPr algn="r">
              <a:tabLst>
                <a:tab pos="393700" algn="l"/>
              </a:tabLst>
            </a:pPr>
            <a:r>
              <a:rPr lang="fr-CA" sz="2800" b="1" dirty="0">
                <a:latin typeface="Helvetica Neue" charset="0"/>
                <a:ea typeface="Helvetica Neue" charset="0"/>
                <a:cs typeface="Helvetica Neue" charset="0"/>
              </a:rPr>
              <a:t>Contexte</a:t>
            </a:r>
          </a:p>
        </p:txBody>
      </p:sp>
      <p:sp>
        <p:nvSpPr>
          <p:cNvPr id="14" name="TextBox 13"/>
          <p:cNvSpPr txBox="1"/>
          <p:nvPr/>
        </p:nvSpPr>
        <p:spPr>
          <a:xfrm>
            <a:off x="5077838" y="720920"/>
            <a:ext cx="6541135" cy="5700744"/>
          </a:xfrm>
          <a:prstGeom prst="rect">
            <a:avLst/>
          </a:prstGeom>
          <a:noFill/>
        </p:spPr>
        <p:txBody>
          <a:bodyPr wrap="square" lIns="0" rtlCol="0" anchor="ctr" anchorCtr="0">
            <a:normAutofit fontScale="92500" lnSpcReduction="10000"/>
          </a:bodyPr>
          <a:lstStyle/>
          <a:p>
            <a:pPr marL="360000">
              <a:spcBef>
                <a:spcPts val="1800"/>
              </a:spcBef>
              <a:buClr>
                <a:schemeClr val="accent2"/>
              </a:buClr>
              <a:buSzPct val="125000"/>
            </a:pPr>
            <a:r>
              <a:rPr lang="fr-CA" dirty="0">
                <a:latin typeface="Helvetica Neue Light" charset="0"/>
                <a:ea typeface="Helvetica Neue Light" charset="0"/>
                <a:cs typeface="Helvetica Neue Light" charset="0"/>
              </a:rPr>
              <a:t>La consommation de cannabis est associée à des risques de plusieurs conséquences néfastes aigues à court et à long terme sur la santé :</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hallucinations, l’altération de la perception/de la mémoire, la perte de contrôle psychomoteur;</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problèmes de santé mentale, y compris la psychose;</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troubles liés à la consommation de cannabis (y compris la dépendance);</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blessures ou des collisions, dont celles liées à la conduite avec facultés affaiblies;</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troubles respiratoires;</a:t>
            </a:r>
          </a:p>
          <a:p>
            <a:pPr marL="1005750" indent="-285750">
              <a:spcBef>
                <a:spcPts val="1800"/>
              </a:spcBef>
              <a:buClr>
                <a:schemeClr val="accent2"/>
              </a:buClr>
              <a:buSzPct val="125000"/>
              <a:buFont typeface="Arial" charset="0"/>
              <a:buChar char="•"/>
            </a:pPr>
            <a:r>
              <a:rPr lang="fr-CA" dirty="0">
                <a:latin typeface="Helvetica Neue Light" charset="0"/>
                <a:ea typeface="Helvetica Neue Light" charset="0"/>
                <a:cs typeface="Helvetica Neue Light" charset="0"/>
              </a:rPr>
              <a:t>des problèmes au cours de la grossesse ou de santé du nouveau-né.</a:t>
            </a:r>
            <a:endParaRPr lang="fr-CA" dirty="0">
              <a:latin typeface="Helvetica Neue" charset="0"/>
              <a:ea typeface="Helvetica Neue" charset="0"/>
              <a:cs typeface="Helvetica Neue" charset="0"/>
            </a:endParaRPr>
          </a:p>
          <a:p>
            <a:pPr marL="360000">
              <a:spcBef>
                <a:spcPts val="1800"/>
              </a:spcBef>
              <a:buClr>
                <a:schemeClr val="accent2"/>
              </a:buClr>
              <a:buSzPct val="125000"/>
            </a:pPr>
            <a:r>
              <a:rPr lang="fr-CA" dirty="0">
                <a:latin typeface="Helvetica Neue Light" charset="0"/>
                <a:ea typeface="Helvetica Neue Light" charset="0"/>
                <a:cs typeface="Helvetica Neue Light" charset="0"/>
              </a:rPr>
              <a:t>Ces effets ne sont pas des conséquences de la consommation de cannabis, mais peuvent se produire chez les consommateurs qui ont une consommation de cannabis à risque élevé.</a:t>
            </a:r>
          </a:p>
        </p:txBody>
      </p:sp>
      <p:sp>
        <p:nvSpPr>
          <p:cNvPr id="13" name="Rectangle 12"/>
          <p:cNvSpPr/>
          <p:nvPr/>
        </p:nvSpPr>
        <p:spPr>
          <a:xfrm>
            <a:off x="-1" y="415902"/>
            <a:ext cx="1288111"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5" name="Rectangle 14"/>
          <p:cNvSpPr/>
          <p:nvPr/>
        </p:nvSpPr>
        <p:spPr>
          <a:xfrm>
            <a:off x="1338392" y="415902"/>
            <a:ext cx="429895" cy="26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charset="0"/>
            </a:endParaRPr>
          </a:p>
        </p:txBody>
      </p:sp>
      <p:sp>
        <p:nvSpPr>
          <p:cNvPr id="16" name="TextBox 15"/>
          <p:cNvSpPr txBox="1"/>
          <p:nvPr/>
        </p:nvSpPr>
        <p:spPr>
          <a:xfrm>
            <a:off x="1338391" y="391305"/>
            <a:ext cx="429895" cy="307777"/>
          </a:xfrm>
          <a:prstGeom prst="rect">
            <a:avLst/>
          </a:prstGeom>
          <a:noFill/>
        </p:spPr>
        <p:txBody>
          <a:bodyPr wrap="square" rtlCol="0">
            <a:spAutoFit/>
          </a:bodyPr>
          <a:lstStyle/>
          <a:p>
            <a:pPr algn="ctr"/>
            <a:fld id="{7904C4D9-53AE-CB45-B8E8-6FED892D3335}" type="slidenum">
              <a:rPr lang="en-US" sz="1400" b="1" smtClean="0">
                <a:latin typeface="Helvetica Neue" charset="0"/>
                <a:ea typeface="Helvetica Neue" charset="0"/>
                <a:cs typeface="Helvetica Neue" charset="0"/>
              </a:rPr>
              <a:t>9</a:t>
            </a:fld>
            <a:endParaRPr lang="en-US" sz="1400" b="1" dirty="0">
              <a:latin typeface="Helvetica Neue" charset="0"/>
              <a:ea typeface="Helvetica Neue" charset="0"/>
              <a:cs typeface="Helvetica Neue" charset="0"/>
            </a:endParaRPr>
          </a:p>
        </p:txBody>
      </p:sp>
      <p:cxnSp>
        <p:nvCxnSpPr>
          <p:cNvPr id="12" name="Straight Connector 5"/>
          <p:cNvCxnSpPr/>
          <p:nvPr/>
        </p:nvCxnSpPr>
        <p:spPr>
          <a:xfrm>
            <a:off x="1140002" y="3251231"/>
            <a:ext cx="375933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0"/>
          <p:cNvCxnSpPr/>
          <p:nvPr/>
        </p:nvCxnSpPr>
        <p:spPr>
          <a:xfrm>
            <a:off x="1127886" y="5075684"/>
            <a:ext cx="14201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1347" y="1844675"/>
            <a:ext cx="4006491" cy="4248150"/>
          </a:xfrm>
          <a:prstGeom prst="rect">
            <a:avLst/>
          </a:prstGeom>
          <a:noFill/>
        </p:spPr>
        <p:txBody>
          <a:bodyPr wrap="square" rtlCol="0" anchor="ctr" anchorCtr="0">
            <a:normAutofit/>
          </a:bodyPr>
          <a:lstStyle/>
          <a:p>
            <a:pPr>
              <a:spcAft>
                <a:spcPts val="2400"/>
              </a:spcAft>
            </a:pPr>
            <a:r>
              <a:rPr lang="fr-CA" sz="4000" b="1" dirty="0">
                <a:latin typeface="Helvetica Neue" charset="0"/>
                <a:ea typeface="Helvetica Neue" charset="0"/>
                <a:cs typeface="Helvetica Neue" charset="0"/>
              </a:rPr>
              <a:t>Consommation de cannabis et risques pour la santé</a:t>
            </a:r>
          </a:p>
        </p:txBody>
      </p:sp>
    </p:spTree>
    <p:extLst>
      <p:ext uri="{BB962C8B-B14F-4D97-AF65-F5344CB8AC3E}">
        <p14:creationId xmlns:p14="http://schemas.microsoft.com/office/powerpoint/2010/main" val="764034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737390|-5389529|-10807215|-8355712|-16724839|SPAC&quot;,&quot;Id&quot;:&quot;5c8bdaa23632372930c79f4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CAMH LRCUG">
  <a:themeElements>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CAMH">
      <a:majorFont>
        <a:latin typeface="Helvetica Neue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Helvetica Neue Light"/>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47C16799F76BD4D828DF10C0B20547D" ma:contentTypeVersion="1" ma:contentTypeDescription="Upload an image." ma:contentTypeScope="" ma:versionID="374e07e24679261e9efcb2e5d39a4d82">
  <xsd:schema xmlns:xsd="http://www.w3.org/2001/XMLSchema" xmlns:xs="http://www.w3.org/2001/XMLSchema" xmlns:p="http://schemas.microsoft.com/office/2006/metadata/properties" xmlns:ns1="http://schemas.microsoft.com/sharepoint/v3" xmlns:ns2="90DAA095-8C72-4D70-818F-1E72C4178ADF" xmlns:ns3="http://schemas.microsoft.com/sharepoint/v3/fields" targetNamespace="http://schemas.microsoft.com/office/2006/metadata/properties" ma:root="true" ma:fieldsID="92e773ee927d70d2878dcf5fd4c4ae5c" ns1:_="" ns2:_="" ns3:_="">
    <xsd:import namespace="http://schemas.microsoft.com/sharepoint/v3"/>
    <xsd:import namespace="90DAA095-8C72-4D70-818F-1E72C4178ADF"/>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DAA095-8C72-4D70-818F-1E72C4178ADF"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90DAA095-8C72-4D70-818F-1E72C4178ADF"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A8114AD4-8886-4898-9F11-D4CB0421D248}"/>
</file>

<file path=customXml/itemProps2.xml><?xml version="1.0" encoding="utf-8"?>
<ds:datastoreItem xmlns:ds="http://schemas.openxmlformats.org/officeDocument/2006/customXml" ds:itemID="{12D051E4-A637-43D4-9A9F-88016E5A42D7}"/>
</file>

<file path=customXml/itemProps3.xml><?xml version="1.0" encoding="utf-8"?>
<ds:datastoreItem xmlns:ds="http://schemas.openxmlformats.org/officeDocument/2006/customXml" ds:itemID="{7A19A7A8-2D7A-433D-8CFE-0BB24DAFC477}"/>
</file>

<file path=docProps/app.xml><?xml version="1.0" encoding="utf-8"?>
<Properties xmlns="http://schemas.openxmlformats.org/officeDocument/2006/extended-properties" xmlns:vt="http://schemas.openxmlformats.org/officeDocument/2006/docPropsVTypes">
  <Template/>
  <TotalTime>1710</TotalTime>
  <Words>1537</Words>
  <Application>Microsoft Macintosh PowerPoint</Application>
  <PresentationFormat>Widescreen</PresentationFormat>
  <Paragraphs>229</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Helvetica Neue</vt:lpstr>
      <vt:lpstr>Helvetica Neue Bold</vt:lpstr>
      <vt:lpstr>Helvetica Neue Light</vt:lpstr>
      <vt:lpstr>CAMH LRCUG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MacLean</dc:creator>
  <cp:keywords/>
  <dc:description/>
  <cp:lastModifiedBy>Taylor MacLean</cp:lastModifiedBy>
  <cp:revision>165</cp:revision>
  <cp:lastPrinted>2019-01-09T18:22:37Z</cp:lastPrinted>
  <dcterms:created xsi:type="dcterms:W3CDTF">2018-09-10T20:55:58Z</dcterms:created>
  <dcterms:modified xsi:type="dcterms:W3CDTF">2019-04-16T17:12:34Z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0x0101009148F5A04DDD49CBA7127AADA5FB792B00AADE34325A8B49CDA8BB4DB53328F21400747C16799F76BD4D828DF10C0B20547D</vt:lpwstr>
  </property>
</Properties>
</file>